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8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9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0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1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2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13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4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notesSlides/notesSlide15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16.xml" ContentType="application/vnd.openxmlformats-officedocument.presentationml.notesSlid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notesSlides/notesSlide17.xml" ContentType="application/vnd.openxmlformats-officedocument.presentationml.notesSlid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30"/>
  </p:notesMasterIdLst>
  <p:sldIdLst>
    <p:sldId id="256" r:id="rId2"/>
    <p:sldId id="260" r:id="rId3"/>
    <p:sldId id="282" r:id="rId4"/>
    <p:sldId id="286" r:id="rId5"/>
    <p:sldId id="275" r:id="rId6"/>
    <p:sldId id="271" r:id="rId7"/>
    <p:sldId id="313" r:id="rId8"/>
    <p:sldId id="314" r:id="rId9"/>
    <p:sldId id="315" r:id="rId10"/>
    <p:sldId id="317" r:id="rId11"/>
    <p:sldId id="319" r:id="rId12"/>
    <p:sldId id="321" r:id="rId13"/>
    <p:sldId id="322" r:id="rId14"/>
    <p:sldId id="323" r:id="rId15"/>
    <p:sldId id="334" r:id="rId16"/>
    <p:sldId id="337" r:id="rId17"/>
    <p:sldId id="325" r:id="rId18"/>
    <p:sldId id="272" r:id="rId19"/>
    <p:sldId id="285" r:id="rId20"/>
    <p:sldId id="283" r:id="rId21"/>
    <p:sldId id="326" r:id="rId22"/>
    <p:sldId id="262" r:id="rId23"/>
    <p:sldId id="328" r:id="rId24"/>
    <p:sldId id="330" r:id="rId25"/>
    <p:sldId id="331" r:id="rId26"/>
    <p:sldId id="335" r:id="rId27"/>
    <p:sldId id="336" r:id="rId28"/>
    <p:sldId id="270" r:id="rId29"/>
  </p:sldIdLst>
  <p:sldSz cx="9144000" cy="5143500" type="screen16x9"/>
  <p:notesSz cx="6858000" cy="9144000"/>
  <p:embeddedFontLst>
    <p:embeddedFont>
      <p:font typeface="Cardo" panose="020B0604020202020204" charset="-79"/>
      <p:regular r:id="rId31"/>
      <p:bold r:id="rId32"/>
      <p:italic r:id="rId33"/>
    </p:embeddedFont>
    <p:embeddedFont>
      <p:font typeface="Fira Sans Condensed Medium" panose="020B0603050000020004" pitchFamily="34" charset="0"/>
      <p:regular r:id="rId34"/>
      <p:bold r:id="rId35"/>
      <p:italic r:id="rId36"/>
      <p:boldItalic r:id="rId37"/>
    </p:embeddedFont>
    <p:embeddedFont>
      <p:font typeface="Fira Sans Extra Condensed Medium" panose="020B0604020202020204" charset="0"/>
      <p:regular r:id="rId38"/>
      <p:bold r:id="rId39"/>
      <p:italic r:id="rId40"/>
      <p:boldItalic r:id="rId41"/>
    </p:embeddedFont>
    <p:embeddedFont>
      <p:font typeface="Josefin Sans" pitchFamily="2" charset="0"/>
      <p:regular r:id="rId42"/>
      <p:bold r:id="rId43"/>
      <p:italic r:id="rId44"/>
      <p:boldItalic r:id="rId45"/>
    </p:embeddedFont>
    <p:embeddedFont>
      <p:font typeface="Open Sans" panose="020B0606030504020204" pitchFamily="34" charset="0"/>
      <p:regular r:id="rId46"/>
      <p:bold r:id="rId47"/>
      <p:italic r:id="rId48"/>
      <p:boldItalic r:id="rId49"/>
    </p:embeddedFont>
    <p:embeddedFont>
      <p:font typeface="Teko" panose="020B0604020202020204" charset="0"/>
      <p:regular r:id="rId50"/>
      <p:bold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E9C78C"/>
    <a:srgbClr val="EBDC6F"/>
    <a:srgbClr val="DE650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3236B77-C8EF-4434-BC23-BF697F3656AB}">
  <a:tblStyle styleId="{23236B77-C8EF-4434-BC23-BF697F3656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5" autoAdjust="0"/>
    <p:restoredTop sz="94660"/>
  </p:normalViewPr>
  <p:slideViewPr>
    <p:cSldViewPr snapToGrid="0">
      <p:cViewPr varScale="1">
        <p:scale>
          <a:sx n="55" d="100"/>
          <a:sy n="55" d="100"/>
        </p:scale>
        <p:origin x="42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2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font" Target="fonts/font19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4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Kelompok</a:t>
            </a:r>
            <a:r>
              <a:rPr lang="en-US" sz="14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4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Umur</a:t>
            </a:r>
            <a:r>
              <a:rPr lang="en-US" sz="14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vs Conversion Rate (%)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Kelompok Umur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D873-465B-8009-BAF94528DA91}"/>
                </c:ext>
              </c:extLst>
            </c:dLbl>
            <c:dLbl>
              <c:idx val="4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D873-465B-8009-BAF94528DA9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21-30</c:v>
                </c:pt>
                <c:pt idx="1">
                  <c:v>31-40</c:v>
                </c:pt>
                <c:pt idx="2">
                  <c:v>41-50</c:v>
                </c:pt>
                <c:pt idx="3">
                  <c:v>51-60</c:v>
                </c:pt>
                <c:pt idx="4">
                  <c:v>61+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21.6</c:v>
                </c:pt>
                <c:pt idx="1">
                  <c:v>16.5</c:v>
                </c:pt>
                <c:pt idx="2">
                  <c:v>15.2</c:v>
                </c:pt>
                <c:pt idx="3">
                  <c:v>16.3</c:v>
                </c:pt>
                <c:pt idx="4">
                  <c:v>30.4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73-465B-8009-BAF94528DA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2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Kelompok</a:t>
                </a:r>
                <a:r>
                  <a:rPr lang="en-ID" sz="1200" b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ID" sz="12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Umur</a:t>
                </a:r>
                <a:endParaRPr lang="en-ID" sz="12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38688205380577428"/>
              <c:y val="0.902203001968503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2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Conversion</a:t>
                </a:r>
                <a:r>
                  <a:rPr lang="en-US" sz="1200" baseline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Rate (%)</a:t>
                </a:r>
                <a:endParaRPr lang="en-ID" sz="12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2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Pekerjaan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vs Conversion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Rate (%)</a:t>
            </a:r>
            <a:endParaRPr lang="en-US" sz="1200" b="1" dirty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c:rich>
      </c:tx>
      <c:layout>
        <c:manualLayout>
          <c:xMode val="edge"/>
          <c:yMode val="edge"/>
          <c:x val="0.30481864242444762"/>
          <c:y val="3.66184683406157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924371126824304"/>
          <c:y val="0.24651252471445609"/>
          <c:w val="0.82343061433170794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Conversion Rate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016E-425C-818B-1DF4603A8E8D}"/>
                </c:ext>
              </c:extLst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16E-425C-818B-1DF4603A8E8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Admin</c:v>
                </c:pt>
                <c:pt idx="1">
                  <c:v>Blue Collar</c:v>
                </c:pt>
                <c:pt idx="2">
                  <c:v>Management</c:v>
                </c:pt>
                <c:pt idx="3">
                  <c:v>Other</c:v>
                </c:pt>
                <c:pt idx="4">
                  <c:v>Retired</c:v>
                </c:pt>
                <c:pt idx="5">
                  <c:v>Services</c:v>
                </c:pt>
                <c:pt idx="6">
                  <c:v>Technician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14.3</c:v>
                </c:pt>
                <c:pt idx="1">
                  <c:v>10.8</c:v>
                </c:pt>
                <c:pt idx="2">
                  <c:v>15.4</c:v>
                </c:pt>
                <c:pt idx="3">
                  <c:v>14.9</c:v>
                </c:pt>
                <c:pt idx="4">
                  <c:v>19.2</c:v>
                </c:pt>
                <c:pt idx="5">
                  <c:v>11.6</c:v>
                </c:pt>
                <c:pt idx="6">
                  <c:v>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16E-425C-818B-1DF4603A8E8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Pekerjaan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44201352283799444"/>
              <c:y val="0.906108439007094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Conversion Rate (%)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Pekerjaan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vs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Jumlah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Balance ($)</a:t>
            </a:r>
          </a:p>
        </c:rich>
      </c:tx>
      <c:layout>
        <c:manualLayout>
          <c:xMode val="edge"/>
          <c:yMode val="edge"/>
          <c:x val="0.30021369361444611"/>
          <c:y val="3.271307240573312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924371126824304"/>
          <c:y val="0.24651252471445609"/>
          <c:w val="0.82343061433170794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Conversion Rate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D8B1-47D9-BC2C-9B6C072F7A62}"/>
                </c:ext>
              </c:extLst>
            </c:dLbl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D8B1-47D9-BC2C-9B6C072F7A6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Admin</c:v>
                </c:pt>
                <c:pt idx="1">
                  <c:v>Blue Collar</c:v>
                </c:pt>
                <c:pt idx="2">
                  <c:v>Management</c:v>
                </c:pt>
                <c:pt idx="3">
                  <c:v>Other</c:v>
                </c:pt>
                <c:pt idx="4">
                  <c:v>Retired</c:v>
                </c:pt>
                <c:pt idx="5">
                  <c:v>Services</c:v>
                </c:pt>
                <c:pt idx="6">
                  <c:v>Technician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431</c:v>
                </c:pt>
                <c:pt idx="1">
                  <c:v>444</c:v>
                </c:pt>
                <c:pt idx="2">
                  <c:v>633</c:v>
                </c:pt>
                <c:pt idx="3">
                  <c:v>534</c:v>
                </c:pt>
                <c:pt idx="4">
                  <c:v>1146</c:v>
                </c:pt>
                <c:pt idx="5">
                  <c:v>418</c:v>
                </c:pt>
                <c:pt idx="6">
                  <c:v>589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8B1-47D9-BC2C-9B6C072F7A6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Pekerjaan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44201352283799444"/>
              <c:y val="0.906108439007094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6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Conversion Rate ($)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4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Pekerjaan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vs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Jumlah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Nasabah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Kelompok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Umur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61+ (%)</a:t>
            </a:r>
          </a:p>
        </c:rich>
      </c:tx>
      <c:layout>
        <c:manualLayout>
          <c:xMode val="edge"/>
          <c:yMode val="edge"/>
          <c:x val="0.12128359965104578"/>
          <c:y val="5.61454480150287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924371126824304"/>
          <c:y val="0.24651252471445609"/>
          <c:w val="0.82343061433170794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Conversion Rate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F72-41BD-9395-2FFBF167C1D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Admin</c:v>
                </c:pt>
                <c:pt idx="1">
                  <c:v>Blue Collar</c:v>
                </c:pt>
                <c:pt idx="2">
                  <c:v>Management</c:v>
                </c:pt>
                <c:pt idx="3">
                  <c:v>Other</c:v>
                </c:pt>
                <c:pt idx="4">
                  <c:v>Retired</c:v>
                </c:pt>
                <c:pt idx="5">
                  <c:v>Technician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2.2999999999999998</c:v>
                </c:pt>
                <c:pt idx="1">
                  <c:v>1.8</c:v>
                </c:pt>
                <c:pt idx="2">
                  <c:v>8</c:v>
                </c:pt>
                <c:pt idx="3">
                  <c:v>10.3</c:v>
                </c:pt>
                <c:pt idx="4">
                  <c:v>75.2</c:v>
                </c:pt>
                <c:pt idx="5">
                  <c:v>2.2999999999999998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F72-41BD-9395-2FFBF167C1D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Pekerjaan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44201352283799444"/>
              <c:y val="0.906108439007094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Jumlah</a:t>
                </a: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Nasabah</a:t>
                </a: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(%)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8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18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Pekerjaan</a:t>
            </a:r>
            <a:r>
              <a:rPr lang="en-US" sz="118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vs </a:t>
            </a:r>
            <a:r>
              <a:rPr lang="en-US" sz="118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Jumlah</a:t>
            </a:r>
            <a:r>
              <a:rPr lang="en-US" sz="118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18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Nasabah</a:t>
            </a:r>
            <a:r>
              <a:rPr lang="en-US" sz="118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18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Kelompok</a:t>
            </a:r>
            <a:r>
              <a:rPr lang="en-US" sz="118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18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Umur</a:t>
            </a:r>
            <a:r>
              <a:rPr lang="en-US" sz="118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21-30 (%)</a:t>
            </a:r>
          </a:p>
        </c:rich>
      </c:tx>
      <c:layout>
        <c:manualLayout>
          <c:xMode val="edge"/>
          <c:yMode val="edge"/>
          <c:x val="0.13537640837926596"/>
          <c:y val="5.61454480150287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8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924371126824304"/>
          <c:y val="0.24651252471445609"/>
          <c:w val="0.82343061433170794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Conversion Rate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1651-4025-8632-8E34185E38A2}"/>
                </c:ext>
              </c:extLst>
            </c:dLbl>
            <c:dLbl>
              <c:idx val="3"/>
              <c:layout>
                <c:manualLayout>
                  <c:x val="-8.6121725120272364E-17"/>
                  <c:y val="7.81079186976505E-3"/>
                </c:manualLayout>
              </c:layout>
              <c:tx>
                <c:rich>
                  <a:bodyPr/>
                  <a:lstStyle/>
                  <a:p>
                    <a:fld id="{0D89EA4A-C230-4EA2-AFDF-7A09468CCEC4}" type="VALUE">
                      <a:rPr lang="en-US" sz="800"/>
                      <a:pPr/>
                      <a:t>[VALUE]</a:t>
                    </a:fld>
                    <a:endParaRPr lang="en-ID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1651-4025-8632-8E34185E38A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Sheet1!$A$2:$A$7</c:f>
              <c:strCache>
                <c:ptCount val="6"/>
                <c:pt idx="0">
                  <c:v>Admin</c:v>
                </c:pt>
                <c:pt idx="1">
                  <c:v>Blue Collar</c:v>
                </c:pt>
                <c:pt idx="2">
                  <c:v>Management</c:v>
                </c:pt>
                <c:pt idx="3">
                  <c:v>Other</c:v>
                </c:pt>
                <c:pt idx="4">
                  <c:v>Services</c:v>
                </c:pt>
                <c:pt idx="5">
                  <c:v>Technician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12.8</c:v>
                </c:pt>
                <c:pt idx="1">
                  <c:v>17.399999999999999</c:v>
                </c:pt>
                <c:pt idx="2">
                  <c:v>19.5</c:v>
                </c:pt>
                <c:pt idx="3">
                  <c:v>24.5</c:v>
                </c:pt>
                <c:pt idx="4">
                  <c:v>9.6999999999999993</c:v>
                </c:pt>
                <c:pt idx="5">
                  <c:v>16.100000000000001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651-4025-8632-8E34185E38A2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Pekerjaan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44201352283799444"/>
              <c:y val="0.906108439007094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Jumlah</a:t>
                </a: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Nasabah</a:t>
                </a: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(%)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Jumlah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Campaign  vs Conversion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Rate 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(%)</a:t>
            </a:r>
          </a:p>
        </c:rich>
      </c:tx>
      <c:layout>
        <c:manualLayout>
          <c:xMode val="edge"/>
          <c:yMode val="edge"/>
          <c:x val="0.23872367238621398"/>
          <c:y val="6.005084394991129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924371126824304"/>
          <c:y val="0.24651252471445609"/>
          <c:w val="0.82343061433170794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Conversion Rate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accent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946-406C-B0D4-F3DBD726B8CB}"/>
                </c:ext>
              </c:extLst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862-42F6-A13B-18AB13A6874C}"/>
                </c:ext>
              </c:extLst>
            </c:dLbl>
            <c:dLbl>
              <c:idx val="2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862-42F6-A13B-18AB13A6874C}"/>
                </c:ext>
              </c:extLst>
            </c:dLbl>
            <c:dLbl>
              <c:idx val="3"/>
              <c:layout>
                <c:manualLayout>
                  <c:x val="-8.6121725120272364E-17"/>
                  <c:y val="7.81079186976505E-3"/>
                </c:manualLayout>
              </c:layout>
              <c:tx>
                <c:rich>
                  <a:bodyPr/>
                  <a:lstStyle/>
                  <a:p>
                    <a:fld id="{0D89EA4A-C230-4EA2-AFDF-7A09468CCEC4}" type="VALUE">
                      <a:rPr lang="en-US" sz="800"/>
                      <a:pPr/>
                      <a:t>[VALUE]</a:t>
                    </a:fld>
                    <a:endParaRPr lang="en-ID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0946-406C-B0D4-F3DBD726B8C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00" b="1" i="0" u="none" strike="noStrike" kern="1200" baseline="0">
                    <a:solidFill>
                      <a:schemeClr val="accent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1-3</c:v>
                </c:pt>
                <c:pt idx="1">
                  <c:v>4-6</c:v>
                </c:pt>
                <c:pt idx="2">
                  <c:v>7+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43.2</c:v>
                </c:pt>
                <c:pt idx="1">
                  <c:v>33.9</c:v>
                </c:pt>
                <c:pt idx="2">
                  <c:v>22.8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946-406C-B0D4-F3DBD726B8C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Jumlah</a:t>
                </a:r>
                <a:r>
                  <a:rPr lang="en-ID" sz="1100" b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Campaign</a:t>
                </a:r>
              </a:p>
            </c:rich>
          </c:tx>
          <c:layout>
            <c:manualLayout>
              <c:xMode val="edge"/>
              <c:yMode val="edge"/>
              <c:x val="0.44201352283799444"/>
              <c:y val="0.906108439007094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Conversion Rate (%)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Kontak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sebelum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Campaign 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vs Conversion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Rate 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(%)</a:t>
            </a:r>
          </a:p>
        </c:rich>
      </c:tx>
      <c:layout>
        <c:manualLayout>
          <c:xMode val="edge"/>
          <c:yMode val="edge"/>
          <c:x val="0.16121322438100297"/>
          <c:y val="5.614544801502870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924371126824304"/>
          <c:y val="0.24651252471445609"/>
          <c:w val="0.82343061433170794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Conversion Rate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0946-406C-B0D4-F3DBD726B8CB}"/>
                </c:ext>
              </c:extLst>
            </c:dLbl>
            <c:dLbl>
              <c:idx val="1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000" b="1" i="0" u="none" strike="noStrike" kern="1200" baseline="0">
                      <a:solidFill>
                        <a:schemeClr val="accent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08D-41B8-BD67-CF623B21B3DE}"/>
                </c:ext>
              </c:extLst>
            </c:dLbl>
            <c:dLbl>
              <c:idx val="3"/>
              <c:layout>
                <c:manualLayout>
                  <c:x val="-8.6121725120272364E-17"/>
                  <c:y val="7.81079186976505E-3"/>
                </c:manualLayout>
              </c:layout>
              <c:tx>
                <c:rich>
                  <a:bodyPr/>
                  <a:lstStyle/>
                  <a:p>
                    <a:fld id="{0D89EA4A-C230-4EA2-AFDF-7A09468CCEC4}" type="VALUE">
                      <a:rPr lang="en-US" sz="800"/>
                      <a:pPr/>
                      <a:t>[VALUE]</a:t>
                    </a:fld>
                    <a:endParaRPr lang="en-ID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0946-406C-B0D4-F3DBD726B8C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Ya</c:v>
                </c:pt>
                <c:pt idx="1">
                  <c:v>Tidak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62.6</c:v>
                </c:pt>
                <c:pt idx="1">
                  <c:v>37.4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946-406C-B0D4-F3DBD726B8C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Kontak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47019916541720902"/>
              <c:y val="0.87486527152803384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Conversion Rate (%)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Quarter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vs Conversion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Rate 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(%)</a:t>
            </a:r>
          </a:p>
        </c:rich>
      </c:tx>
      <c:layout>
        <c:manualLayout>
          <c:xMode val="edge"/>
          <c:yMode val="edge"/>
          <c:x val="0.25851956426860001"/>
          <c:y val="4.754028812932656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849013603973115"/>
          <c:y val="0.23870179718940648"/>
          <c:w val="0.80418447008760074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Conversion Rate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3EF-494C-A0C1-7E814157D3E1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3EF-494C-A0C1-7E814157D3E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1Q</c:v>
                </c:pt>
                <c:pt idx="1">
                  <c:v>2Q</c:v>
                </c:pt>
                <c:pt idx="2">
                  <c:v>3Q</c:v>
                </c:pt>
                <c:pt idx="3">
                  <c:v>4Q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29.4</c:v>
                </c:pt>
                <c:pt idx="1">
                  <c:v>20.100000000000001</c:v>
                </c:pt>
                <c:pt idx="2">
                  <c:v>23.3</c:v>
                </c:pt>
                <c:pt idx="3">
                  <c:v>27.2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3EF-494C-A0C1-7E814157D3E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100" b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Quarter</a:t>
                </a:r>
              </a:p>
            </c:rich>
          </c:tx>
          <c:layout>
            <c:manualLayout>
              <c:xMode val="edge"/>
              <c:yMode val="edge"/>
              <c:x val="0.44201352283799444"/>
              <c:y val="0.906108439007094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Conversion Rate (%)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Week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vs Conversion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Rate 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(%)</a:t>
            </a:r>
          </a:p>
        </c:rich>
      </c:tx>
      <c:layout>
        <c:manualLayout>
          <c:xMode val="edge"/>
          <c:yMode val="edge"/>
          <c:x val="0.25851956426860001"/>
          <c:y val="4.754028812932656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849013603973115"/>
          <c:y val="0.23870179718940648"/>
          <c:w val="0.80418447008760074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Conversion Rate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F1D-46E1-8386-2A5C538C7F7F}"/>
                </c:ext>
              </c:extLst>
            </c:dLbl>
            <c:dLbl>
              <c:idx val="1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F1D-46E1-8386-2A5C538C7F7F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6F1D-46E1-8386-2A5C538C7F7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1W</c:v>
                </c:pt>
                <c:pt idx="1">
                  <c:v>2W</c:v>
                </c:pt>
                <c:pt idx="2">
                  <c:v>3W</c:v>
                </c:pt>
                <c:pt idx="3">
                  <c:v>4W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26.5</c:v>
                </c:pt>
                <c:pt idx="1">
                  <c:v>26.1</c:v>
                </c:pt>
                <c:pt idx="2">
                  <c:v>22.3</c:v>
                </c:pt>
                <c:pt idx="3">
                  <c:v>25.1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F1D-46E1-8386-2A5C538C7F7F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b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Week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44201352283799444"/>
              <c:y val="0.906108439007094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Conversion Rate (%)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rtl="0">
              <a:defRPr sz="11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Status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baseline="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Pernikahan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</a:p>
          <a:p>
            <a:pPr rtl="0">
              <a:defRPr sz="1100" b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vs Conversion Rate (%)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rtl="0">
            <a:defRPr sz="11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Status Pernikahan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bg2">
                  <a:lumMod val="9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505D-4C46-AFEB-8613FB77F0E7}"/>
              </c:ext>
            </c:extLst>
          </c:dPt>
          <c:dPt>
            <c:idx val="1"/>
            <c:invertIfNegative val="0"/>
            <c:bubble3D val="0"/>
            <c:spPr>
              <a:solidFill>
                <a:schemeClr val="bg2">
                  <a:lumMod val="5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505D-4C46-AFEB-8613FB77F0E7}"/>
              </c:ext>
            </c:extLst>
          </c:dPt>
          <c:dPt>
            <c:idx val="2"/>
            <c:invertIfNegative val="0"/>
            <c:bubble3D val="0"/>
            <c:spPr>
              <a:solidFill>
                <a:schemeClr val="bg2">
                  <a:lumMod val="1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05D-4C46-AFEB-8613FB77F0E7}"/>
              </c:ext>
            </c:extLst>
          </c:dPt>
          <c:dLbls>
            <c:dLbl>
              <c:idx val="0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200" b="1" i="0" u="none" strike="noStrike" kern="1200" baseline="0">
                        <a:solidFill>
                          <a:schemeClr val="tx2"/>
                        </a:solidFill>
                        <a:latin typeface="Cardo" panose="020B0604020202020204" charset="-79"/>
                        <a:ea typeface="Cardo" panose="020B0604020202020204" charset="-79"/>
                        <a:cs typeface="Cardo" panose="020B0604020202020204" charset="-79"/>
                      </a:defRPr>
                    </a:pPr>
                    <a:fld id="{B93879A5-D80A-47F7-86C5-2DB4A9B92232}" type="VALUE">
                      <a:rPr lang="en-US" sz="1200"/>
                      <a:pPr>
                        <a:defRPr sz="1200" b="1">
                          <a:solidFill>
                            <a:schemeClr val="tx2"/>
                          </a:solidFill>
                          <a:latin typeface="Cardo" panose="020B0604020202020204" charset="-79"/>
                          <a:ea typeface="Cardo" panose="020B0604020202020204" charset="-79"/>
                          <a:cs typeface="Cardo" panose="020B0604020202020204" charset="-79"/>
                        </a:defRPr>
                      </a:pPr>
                      <a:t>[VALUE]</a:t>
                    </a:fld>
                    <a:endParaRPr lang="en-ID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1" i="0" u="none" strike="noStrike" kern="1200" baseline="0">
                      <a:solidFill>
                        <a:schemeClr val="tx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0-505D-4C46-AFEB-8613FB77F0E7}"/>
                </c:ext>
              </c:extLst>
            </c:dLbl>
            <c:dLbl>
              <c:idx val="1"/>
              <c:layout>
                <c:manualLayout>
                  <c:x val="-6.1011969311944642E-17"/>
                  <c:y val="4.8443088716078869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900" b="1" i="0" u="none" strike="noStrike" kern="1200" baseline="0">
                        <a:solidFill>
                          <a:schemeClr val="tx2"/>
                        </a:solidFill>
                        <a:latin typeface="Cardo" panose="020B0604020202020204" charset="-79"/>
                        <a:ea typeface="Cardo" panose="020B0604020202020204" charset="-79"/>
                        <a:cs typeface="Cardo" panose="020B0604020202020204" charset="-79"/>
                      </a:defRPr>
                    </a:pPr>
                    <a:fld id="{F5DD1806-FBE9-47BA-98E4-E7E23B4AA931}" type="VALUE">
                      <a:rPr lang="en-US" sz="900" b="0"/>
                      <a:pPr>
                        <a:defRPr sz="900" b="1">
                          <a:solidFill>
                            <a:schemeClr val="tx2"/>
                          </a:solidFill>
                          <a:latin typeface="Cardo" panose="020B0604020202020204" charset="-79"/>
                          <a:ea typeface="Cardo" panose="020B0604020202020204" charset="-79"/>
                          <a:cs typeface="Cardo" panose="020B0604020202020204" charset="-79"/>
                        </a:defRPr>
                      </a:pPr>
                      <a:t>[VALUE]</a:t>
                    </a:fld>
                    <a:endParaRPr lang="en-ID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505D-4C46-AFEB-8613FB77F0E7}"/>
                </c:ext>
              </c:extLst>
            </c:dLbl>
            <c:dLbl>
              <c:idx val="2"/>
              <c:layout>
                <c:manualLayout>
                  <c:x val="-1.2202393862388928E-16"/>
                  <c:y val="9.6886177432157737E-3"/>
                </c:manualLayout>
              </c:layout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900" b="1" i="0" u="none" strike="noStrike" kern="1200" baseline="0">
                        <a:solidFill>
                          <a:schemeClr val="tx2"/>
                        </a:solidFill>
                        <a:latin typeface="Cardo" panose="020B0604020202020204" charset="-79"/>
                        <a:ea typeface="Cardo" panose="020B0604020202020204" charset="-79"/>
                        <a:cs typeface="Cardo" panose="020B0604020202020204" charset="-79"/>
                      </a:defRPr>
                    </a:pPr>
                    <a:fld id="{6D29AFF0-BC92-4A75-843A-54DBBACB41B8}" type="VALUE">
                      <a:rPr lang="en-US" sz="900" b="0"/>
                      <a:pPr>
                        <a:defRPr sz="900" b="1">
                          <a:solidFill>
                            <a:schemeClr val="tx2"/>
                          </a:solidFill>
                          <a:latin typeface="Cardo" panose="020B0604020202020204" charset="-79"/>
                          <a:ea typeface="Cardo" panose="020B0604020202020204" charset="-79"/>
                          <a:cs typeface="Cardo" panose="020B0604020202020204" charset="-79"/>
                        </a:defRPr>
                      </a:pPr>
                      <a:t>[VALUE]</a:t>
                    </a:fld>
                    <a:endParaRPr lang="en-ID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505D-4C46-AFEB-8613FB77F0E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Single</c:v>
                </c:pt>
                <c:pt idx="1">
                  <c:v>Menikah</c:v>
                </c:pt>
                <c:pt idx="2">
                  <c:v>Bercerai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37.4</c:v>
                </c:pt>
                <c:pt idx="1">
                  <c:v>30.1</c:v>
                </c:pt>
                <c:pt idx="2">
                  <c:v>32.5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05D-4C46-AFEB-8613FB77F0E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050" b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Status</a:t>
                </a:r>
                <a:r>
                  <a:rPr lang="en-US" sz="1050" b="0" baseline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US" sz="1050" b="0" baseline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Pernikahan</a:t>
                </a:r>
                <a:endParaRPr lang="en-ID" sz="105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37676235624849103"/>
              <c:y val="0.877981395565282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50" b="0" i="0" u="none" strike="noStrike" kern="1200" baseline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05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Conversion</a:t>
                </a:r>
                <a:r>
                  <a:rPr lang="en-US" sz="1050" baseline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Rate (%)</a:t>
                </a:r>
                <a:endParaRPr lang="en-ID" sz="105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50" b="0" i="0" u="none" strike="noStrike" kern="1200" baseline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ID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Kelompok</a:t>
            </a:r>
            <a:r>
              <a:rPr lang="en-ID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ID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Umur</a:t>
            </a:r>
            <a:r>
              <a:rPr lang="en-ID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vs </a:t>
            </a:r>
            <a:r>
              <a:rPr lang="en-ID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Jumlah</a:t>
            </a:r>
            <a:r>
              <a:rPr lang="en-ID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ID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Nasabah</a:t>
            </a:r>
            <a:r>
              <a:rPr lang="en-ID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(%)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5023722655288824"/>
          <c:y val="0.17630843066134733"/>
          <c:w val="0.82903324925906219"/>
          <c:h val="0.608158350158088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Single</c:v>
                </c:pt>
              </c:strCache>
            </c:strRef>
          </c:tx>
          <c:spPr>
            <a:solidFill>
              <a:schemeClr val="bg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B95-4C8F-B061-873F772B445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21-30</c:v>
                </c:pt>
                <c:pt idx="1">
                  <c:v>31-40</c:v>
                </c:pt>
                <c:pt idx="2">
                  <c:v>41-50</c:v>
                </c:pt>
                <c:pt idx="3">
                  <c:v>51-60</c:v>
                </c:pt>
                <c:pt idx="4">
                  <c:v>61+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76.599999999999994</c:v>
                </c:pt>
                <c:pt idx="1">
                  <c:v>36.200000000000003</c:v>
                </c:pt>
                <c:pt idx="2">
                  <c:v>15</c:v>
                </c:pt>
                <c:pt idx="3">
                  <c:v>6.9</c:v>
                </c:pt>
                <c:pt idx="4">
                  <c:v>1.6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95-4C8F-B061-873F772B445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Menikah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  <a:ln>
              <a:noFill/>
            </a:ln>
            <a:effectLst/>
          </c:spPr>
          <c:invertIfNegative val="0"/>
          <c:dLbls>
            <c:dLbl>
              <c:idx val="4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B95-4C8F-B061-873F772B445B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1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21-30</c:v>
                </c:pt>
                <c:pt idx="1">
                  <c:v>31-40</c:v>
                </c:pt>
                <c:pt idx="2">
                  <c:v>41-50</c:v>
                </c:pt>
                <c:pt idx="3">
                  <c:v>51-60</c:v>
                </c:pt>
                <c:pt idx="4">
                  <c:v>61+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21.6</c:v>
                </c:pt>
                <c:pt idx="1">
                  <c:v>54.9</c:v>
                </c:pt>
                <c:pt idx="2">
                  <c:v>69</c:v>
                </c:pt>
                <c:pt idx="3">
                  <c:v>74.599999999999994</c:v>
                </c:pt>
                <c:pt idx="4">
                  <c:v>78.400000000000006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B95-4C8F-B061-873F772B445B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Bercerai</c:v>
                </c:pt>
              </c:strCache>
            </c:strRef>
          </c:tx>
          <c:spPr>
            <a:solidFill>
              <a:schemeClr val="bg2">
                <a:lumMod val="1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21-30</c:v>
                </c:pt>
                <c:pt idx="1">
                  <c:v>31-40</c:v>
                </c:pt>
                <c:pt idx="2">
                  <c:v>41-50</c:v>
                </c:pt>
                <c:pt idx="3">
                  <c:v>51-60</c:v>
                </c:pt>
                <c:pt idx="4">
                  <c:v>61+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1.8</c:v>
                </c:pt>
                <c:pt idx="1">
                  <c:v>8.9</c:v>
                </c:pt>
                <c:pt idx="2">
                  <c:v>16</c:v>
                </c:pt>
                <c:pt idx="3">
                  <c:v>18.5</c:v>
                </c:pt>
                <c:pt idx="4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B95-4C8F-B061-873F772B445B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21-30</c:v>
                </c:pt>
                <c:pt idx="1">
                  <c:v>31-40</c:v>
                </c:pt>
                <c:pt idx="2">
                  <c:v>41-50</c:v>
                </c:pt>
                <c:pt idx="3">
                  <c:v>51-60</c:v>
                </c:pt>
                <c:pt idx="4">
                  <c:v>61+</c:v>
                </c:pt>
              </c:strCache>
            </c:strRef>
          </c:cat>
          <c:val>
            <c:numRef>
              <c:f>Sheet1!$E$2:$E$6</c:f>
              <c:numCache>
                <c:formatCode>General</c:formatCode>
                <c:ptCount val="5"/>
              </c:numCache>
            </c:numRef>
          </c:val>
          <c:extLst>
            <c:ext xmlns:c16="http://schemas.microsoft.com/office/drawing/2014/chart" uri="{C3380CC4-5D6E-409C-BE32-E72D297353CC}">
              <c16:uniqueId val="{00000005-9B95-4C8F-B061-873F772B44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90337568"/>
        <c:axId val="390343808"/>
      </c:barChart>
      <c:catAx>
        <c:axId val="39033756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0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Kelompok</a:t>
                </a:r>
                <a:r>
                  <a:rPr lang="en-ID" sz="1000" b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ID" sz="10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Umur</a:t>
                </a:r>
                <a:endParaRPr lang="en-ID" sz="10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390343808"/>
        <c:crosses val="autoZero"/>
        <c:auto val="1"/>
        <c:lblAlgn val="ctr"/>
        <c:lblOffset val="100"/>
        <c:noMultiLvlLbl val="0"/>
      </c:catAx>
      <c:valAx>
        <c:axId val="390343808"/>
        <c:scaling>
          <c:orientation val="minMax"/>
          <c:max val="1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33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Jumlah</a:t>
                </a:r>
                <a:r>
                  <a:rPr lang="en-ID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ID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Nasabah</a:t>
                </a:r>
                <a:r>
                  <a:rPr lang="en-ID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(%) 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33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390337568"/>
        <c:crosses val="autoZero"/>
        <c:crossBetween val="between"/>
        <c:majorUnit val="20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50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Pinjaman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Pribadi</a:t>
            </a:r>
            <a:endParaRPr lang="en-US" sz="1200" b="1" dirty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>
              <a:defRPr sz="1200" b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vs Conversion Rate (%)</a:t>
            </a:r>
          </a:p>
        </c:rich>
      </c:tx>
      <c:layout>
        <c:manualLayout>
          <c:xMode val="edge"/>
          <c:yMode val="edge"/>
          <c:x val="0.31354540258867036"/>
          <c:y val="2.490236768574649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9886206085056313"/>
          <c:y val="0.24651252471445609"/>
          <c:w val="0.77381233820810225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Cicilan Rumah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171618780464779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044-401B-B4A6-D4C106B78893}"/>
                </c:ext>
              </c:extLst>
            </c:dLbl>
            <c:dLbl>
              <c:idx val="1"/>
              <c:layout>
                <c:manualLayout>
                  <c:x val="0"/>
                  <c:y val="1.562158373953038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044-401B-B4A6-D4C106B7889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Ya</c:v>
                </c:pt>
                <c:pt idx="1">
                  <c:v>Tidak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40.299999999999997</c:v>
                </c:pt>
                <c:pt idx="1">
                  <c:v>59.7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044-401B-B4A6-D4C106B7889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Pinjaman</a:t>
                </a:r>
                <a:r>
                  <a:rPr lang="en-ID" sz="1100" b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ID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Pribadi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38688205380577428"/>
              <c:y val="0.902203001968503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Conversion</a:t>
                </a:r>
                <a:r>
                  <a:rPr lang="en-US" sz="1100" baseline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Rate (%)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Jumlah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Nasabah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Tidak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Memiliki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Pinjaman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Pribadi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(%) vs Status </a:t>
            </a:r>
            <a:r>
              <a:rPr lang="en-US" sz="1200" b="1" baseline="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Pernikahan</a:t>
            </a:r>
            <a:endParaRPr lang="en-US" sz="1200" b="1" dirty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1574670255319781"/>
          <c:y val="0.27453200321602211"/>
          <c:w val="0.75179463635146992"/>
          <c:h val="0.5443673028547372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Pinjaman Pribadi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562158373953038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624-4C1B-B01D-325258DAC7D0}"/>
                </c:ext>
              </c:extLst>
            </c:dLbl>
            <c:dLbl>
              <c:idx val="1"/>
              <c:layout>
                <c:manualLayout>
                  <c:x val="-2.7083326224849754E-3"/>
                  <c:y val="1.171618780464779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624-4C1B-B01D-325258DAC7D0}"/>
                </c:ext>
              </c:extLst>
            </c:dLbl>
            <c:dLbl>
              <c:idx val="2"/>
              <c:layout>
                <c:manualLayout>
                  <c:x val="0"/>
                  <c:y val="1.5621583739530386E-2"/>
                </c:manualLayout>
              </c:layout>
              <c:tx>
                <c:rich>
                  <a:bodyPr/>
                  <a:lstStyle/>
                  <a:p>
                    <a:fld id="{D066D5F3-6398-46B9-8473-65954C8A94A3}" type="VALUE">
                      <a:rPr lang="en-US" sz="900" b="0"/>
                      <a:pPr/>
                      <a:t>[VALUE]</a:t>
                    </a:fld>
                    <a:endParaRPr lang="en-ID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B624-4C1B-B01D-325258DAC7D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Single</c:v>
                </c:pt>
                <c:pt idx="1">
                  <c:v>Menikah</c:v>
                </c:pt>
                <c:pt idx="2">
                  <c:v>Bercerai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90.4</c:v>
                </c:pt>
                <c:pt idx="1">
                  <c:v>85.1</c:v>
                </c:pt>
                <c:pt idx="2">
                  <c:v>83.9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624-4C1B-B01D-325258DAC7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b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Status </a:t>
                </a:r>
                <a:r>
                  <a:rPr lang="en-US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Pernikahan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38688205380577428"/>
              <c:y val="0.902203001968503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r>
                  <a:rPr lang="en-US" sz="1100" dirty="0" err="1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Jumlah</a:t>
                </a:r>
                <a:r>
                  <a:rPr lang="en-US" sz="1100" dirty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 </a:t>
                </a:r>
                <a:r>
                  <a:rPr lang="en-US" sz="1100" dirty="0" err="1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Nasabah</a:t>
                </a:r>
                <a:r>
                  <a:rPr lang="en-US" sz="1100" dirty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 </a:t>
                </a:r>
                <a:r>
                  <a:rPr lang="en-US" sz="1100" dirty="0" err="1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Tidak</a:t>
                </a:r>
                <a:r>
                  <a:rPr lang="en-US" sz="1100" dirty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 </a:t>
                </a:r>
                <a:r>
                  <a:rPr lang="en-US" sz="1100" dirty="0" err="1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Memiliki</a:t>
                </a:r>
                <a:r>
                  <a:rPr lang="en-US" sz="1100" dirty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 </a:t>
                </a:r>
              </a:p>
              <a:p>
                <a:pPr>
                  <a:defRPr sz="1100"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r>
                  <a:rPr lang="en-US" sz="1100" dirty="0" err="1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Pinjaman</a:t>
                </a:r>
                <a:r>
                  <a:rPr lang="en-US" sz="1100" dirty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 </a:t>
                </a:r>
                <a:r>
                  <a:rPr lang="en-US" sz="1100" dirty="0" err="1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Pribadi</a:t>
                </a:r>
                <a:r>
                  <a:rPr lang="en-US" sz="1100" baseline="0" dirty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rPr>
                  <a:t> (%)</a:t>
                </a:r>
                <a:endParaRPr lang="en-ID" sz="1100" dirty="0">
                  <a:solidFill>
                    <a:schemeClr val="tx2"/>
                  </a:solidFill>
                  <a:latin typeface="Cardo" panose="020B0604020202020204" charset="-79"/>
                  <a:ea typeface="Cardo" panose="020B0604020202020204" charset="-79"/>
                  <a:cs typeface="Cardo" panose="020B0604020202020204" charset="-79"/>
                </a:endParaRPr>
              </a:p>
            </c:rich>
          </c:tx>
          <c:layout>
            <c:manualLayout>
              <c:xMode val="edge"/>
              <c:yMode val="edge"/>
              <c:x val="3.5166952712085905E-2"/>
              <c:y val="0.2567053649377243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ardo" panose="020B0604020202020204" charset="-79"/>
                  <a:ea typeface="Cardo" panose="020B0604020202020204" charset="-79"/>
                  <a:cs typeface="Cardo" panose="020B0604020202020204" charset="-79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Cicilan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Rumah</a:t>
            </a:r>
            <a:endParaRPr lang="en-US" sz="1200" b="1" dirty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>
              <a:defRPr sz="1200" b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vs Conversion Rate (%)</a:t>
            </a:r>
          </a:p>
        </c:rich>
      </c:tx>
      <c:layout>
        <c:manualLayout>
          <c:xMode val="edge"/>
          <c:yMode val="edge"/>
          <c:x val="0.28014160053635451"/>
          <c:y val="2.490228053596793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9886206085056313"/>
          <c:y val="0.24651252471445609"/>
          <c:w val="0.77381233820810225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Cicilan Rumah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171618780464779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1" i="0" u="none" strike="noStrike" kern="1200" baseline="0">
                      <a:solidFill>
                        <a:schemeClr val="tx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6044-401B-B4A6-D4C106B78893}"/>
                </c:ext>
              </c:extLst>
            </c:dLbl>
            <c:dLbl>
              <c:idx val="1"/>
              <c:layout>
                <c:manualLayout>
                  <c:x val="0"/>
                  <c:y val="1.562158373953038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6044-401B-B4A6-D4C106B78893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Ya</c:v>
                </c:pt>
                <c:pt idx="1">
                  <c:v>Tidak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39.299999999999997</c:v>
                </c:pt>
                <c:pt idx="1">
                  <c:v>60.7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044-401B-B4A6-D4C106B7889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Cicilan</a:t>
                </a:r>
                <a:r>
                  <a:rPr lang="en-ID" sz="1100" b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ID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Rumah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38688205380577428"/>
              <c:y val="0.902203001968503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Conversion</a:t>
                </a:r>
                <a:r>
                  <a:rPr lang="en-US" sz="1100" baseline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Rate (%)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1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Jumlah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Nasabah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Tidak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Memiliki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Cicilan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Rumah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(%) </a:t>
            </a:r>
          </a:p>
          <a:p>
            <a:pPr>
              <a:defRPr sz="1100" b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vs Status </a:t>
            </a:r>
            <a:r>
              <a:rPr lang="en-US" sz="1200" b="1" baseline="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Pernikahan</a:t>
            </a:r>
            <a:endParaRPr lang="en-US" sz="1200" b="1" dirty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21574670255319781"/>
          <c:y val="0.27453200321602211"/>
          <c:w val="0.75179463635146992"/>
          <c:h val="0.5443673028547372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Pinjaman Pribadi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562158373953038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100" b="1" i="0" u="none" strike="noStrike" kern="1200" baseline="0">
                      <a:solidFill>
                        <a:schemeClr val="tx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624-4C1B-B01D-325258DAC7D0}"/>
                </c:ext>
              </c:extLst>
            </c:dLbl>
            <c:dLbl>
              <c:idx val="1"/>
              <c:layout>
                <c:manualLayout>
                  <c:x val="-2.7083326224849754E-3"/>
                  <c:y val="1.171618780464779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B624-4C1B-B01D-325258DAC7D0}"/>
                </c:ext>
              </c:extLst>
            </c:dLbl>
            <c:dLbl>
              <c:idx val="2"/>
              <c:layout>
                <c:manualLayout>
                  <c:x val="0"/>
                  <c:y val="1.5621583739530386E-2"/>
                </c:manualLayout>
              </c:layout>
              <c:tx>
                <c:rich>
                  <a:bodyPr/>
                  <a:lstStyle/>
                  <a:p>
                    <a:fld id="{D066D5F3-6398-46B9-8473-65954C8A94A3}" type="VALUE">
                      <a:rPr lang="en-US" sz="900" b="0"/>
                      <a:pPr/>
                      <a:t>[VALUE]</a:t>
                    </a:fld>
                    <a:endParaRPr lang="en-ID"/>
                  </a:p>
                </c:rich>
              </c:tx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B624-4C1B-B01D-325258DAC7D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Single</c:v>
                </c:pt>
                <c:pt idx="1">
                  <c:v>Menikah</c:v>
                </c:pt>
                <c:pt idx="2">
                  <c:v>Bercerai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56.2</c:v>
                </c:pt>
                <c:pt idx="1">
                  <c:v>51.6</c:v>
                </c:pt>
                <c:pt idx="2">
                  <c:v>52.8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624-4C1B-B01D-325258DAC7D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b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Status </a:t>
                </a:r>
                <a:r>
                  <a:rPr lang="en-US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Pernikahan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38688205380577428"/>
              <c:y val="0.902203001968503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00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Jumlah</a:t>
                </a: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Nasabah</a:t>
                </a: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Tidak</a:t>
                </a: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Memiliki</a:t>
                </a: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</a:p>
              <a:p>
                <a:pPr>
                  <a:defRPr sz="1100"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Pinjaman</a:t>
                </a: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Pribadi</a:t>
                </a:r>
                <a:r>
                  <a:rPr lang="en-US" sz="1100" baseline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(%)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3.5166952712085905E-2"/>
              <c:y val="0.2567053649377243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2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Jumlah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Balance ($)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vs 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Subscribe Deposito</a:t>
            </a:r>
          </a:p>
        </c:rich>
      </c:tx>
      <c:layout>
        <c:manualLayout>
          <c:xMode val="edge"/>
          <c:yMode val="edge"/>
          <c:x val="0.15320717218973462"/>
          <c:y val="3.66184683406157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9886206085056313"/>
          <c:y val="0.24651252471445609"/>
          <c:w val="0.77381233820810225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Cicilan Rumah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0"/>
                  <c:y val="1.1716187804647791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A2E4-4DED-9AA9-ED0C68B017AA}"/>
                </c:ext>
              </c:extLst>
            </c:dLbl>
            <c:dLbl>
              <c:idx val="1"/>
              <c:layout>
                <c:manualLayout>
                  <c:x val="0"/>
                  <c:y val="1.562158373953038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2"/>
                      </a:solidFill>
                      <a:latin typeface="Cardo" panose="020B0604020202020204" charset="-79"/>
                      <a:ea typeface="Cardo" panose="020B0604020202020204" charset="-79"/>
                      <a:cs typeface="Cardo" panose="020B0604020202020204" charset="-79"/>
                    </a:defRPr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A2E4-4DED-9AA9-ED0C68B017A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Ya</c:v>
                </c:pt>
                <c:pt idx="1">
                  <c:v>Tidak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729</c:v>
                </c:pt>
                <c:pt idx="1">
                  <c:v>424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2E4-4DED-9AA9-ED0C68B017A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100" b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Subscribe</a:t>
                </a:r>
                <a:r>
                  <a:rPr lang="en-ID" sz="1100" b="0" baseline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Deposito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38688205380577428"/>
              <c:y val="0.9022030019685037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6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Jumlah</a:t>
                </a:r>
                <a:r>
                  <a:rPr lang="en-US" sz="1100" baseline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Balance ($)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4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1" i="0" u="none" strike="noStrike" kern="1200" spc="0" baseline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defRPr>
            </a:pP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Jumlah</a:t>
            </a:r>
            <a:r>
              <a:rPr lang="en-US" sz="1200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Balance ($)</a:t>
            </a:r>
            <a:r>
              <a:rPr lang="en-US" sz="1200" b="1" baseline="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vs </a:t>
            </a:r>
            <a:r>
              <a:rPr lang="en-US" sz="1200" b="1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Umur</a:t>
            </a:r>
            <a:endParaRPr lang="en-US" sz="1200" b="1" dirty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c:rich>
      </c:tx>
      <c:layout>
        <c:manualLayout>
          <c:xMode val="edge"/>
          <c:yMode val="edge"/>
          <c:x val="0.30481864242444762"/>
          <c:y val="3.661846834061571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spc="0" baseline="0">
              <a:solidFill>
                <a:schemeClr val="tx2"/>
              </a:solidFill>
              <a:latin typeface="Open Sans" pitchFamily="2" charset="0"/>
              <a:ea typeface="Open Sans" pitchFamily="2" charset="0"/>
              <a:cs typeface="Open Sans" pitchFamily="2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9886206085056313"/>
          <c:y val="0.24651252471445609"/>
          <c:w val="0.77381233820810225"/>
          <c:h val="0.548769097534273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Cicilan Rumah </c:v>
                </c:pt>
              </c:strCache>
            </c:strRef>
          </c:tx>
          <c:spPr>
            <a:gradFill flip="none" rotWithShape="1">
              <a:gsLst>
                <a:gs pos="0">
                  <a:schemeClr val="bg1">
                    <a:lumMod val="75000"/>
                    <a:shade val="30000"/>
                    <a:satMod val="115000"/>
                  </a:schemeClr>
                </a:gs>
                <a:gs pos="50000">
                  <a:schemeClr val="bg1">
                    <a:lumMod val="75000"/>
                    <a:shade val="67500"/>
                    <a:satMod val="115000"/>
                  </a:schemeClr>
                </a:gs>
                <a:gs pos="100000">
                  <a:schemeClr val="bg1">
                    <a:lumMod val="75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dLbls>
            <c:dLbl>
              <c:idx val="4"/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8767-44EF-B4B7-1B859FB06C1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tx2"/>
                    </a:solidFill>
                    <a:latin typeface="Cardo" panose="020B0604020202020204" charset="-79"/>
                    <a:ea typeface="Cardo" panose="020B0604020202020204" charset="-79"/>
                    <a:cs typeface="Cardo" panose="020B0604020202020204" charset="-79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0"/>
            <c:showSerName val="0"/>
            <c:showPercent val="0"/>
            <c:showBubbleSize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21-30</c:v>
                </c:pt>
                <c:pt idx="1">
                  <c:v>31-40</c:v>
                </c:pt>
                <c:pt idx="2">
                  <c:v>41-50</c:v>
                </c:pt>
                <c:pt idx="3">
                  <c:v>51-60</c:v>
                </c:pt>
                <c:pt idx="4">
                  <c:v>61+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450</c:v>
                </c:pt>
                <c:pt idx="1">
                  <c:v>507</c:v>
                </c:pt>
                <c:pt idx="2">
                  <c:v>530</c:v>
                </c:pt>
                <c:pt idx="3">
                  <c:v>659</c:v>
                </c:pt>
                <c:pt idx="4">
                  <c:v>1429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767-44EF-B4B7-1B859FB06C1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60641984"/>
        <c:axId val="160632000"/>
      </c:barChart>
      <c:catAx>
        <c:axId val="16064198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ID" sz="1100" b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Kategori</a:t>
                </a:r>
                <a:r>
                  <a:rPr lang="en-ID" sz="1100" b="0" baseline="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</a:t>
                </a:r>
                <a:r>
                  <a:rPr lang="en-ID" sz="1100" b="0" baseline="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Umur</a:t>
                </a:r>
                <a:endParaRPr lang="en-ID" sz="1100" b="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layout>
            <c:manualLayout>
              <c:xMode val="edge"/>
              <c:yMode val="edge"/>
              <c:x val="0.44201352283799444"/>
              <c:y val="0.9061084390070945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32000"/>
        <c:crosses val="autoZero"/>
        <c:auto val="1"/>
        <c:lblAlgn val="ctr"/>
        <c:lblOffset val="100"/>
        <c:noMultiLvlLbl val="0"/>
      </c:catAx>
      <c:valAx>
        <c:axId val="160632000"/>
        <c:scaling>
          <c:orientation val="minMax"/>
          <c:max val="160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defRPr>
                </a:pPr>
                <a:r>
                  <a:rPr lang="en-US" sz="1100" dirty="0" err="1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Jumlah</a:t>
                </a:r>
                <a:r>
                  <a:rPr lang="en-US" sz="1100" dirty="0">
                    <a:solidFill>
                      <a:schemeClr val="tx2"/>
                    </a:solidFill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 Balance ($)</a:t>
                </a:r>
                <a:endParaRPr lang="en-ID" sz="1100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2"/>
                </a:solidFill>
                <a:latin typeface="Cardo" panose="020B0604020202020204" charset="-79"/>
                <a:ea typeface="Cardo" panose="020B0604020202020204" charset="-79"/>
                <a:cs typeface="Cardo" panose="020B0604020202020204" charset="-79"/>
              </a:defRPr>
            </a:pPr>
            <a:endParaRPr lang="en-US"/>
          </a:p>
        </c:txPr>
        <c:crossAx val="160641984"/>
        <c:crosses val="autoZero"/>
        <c:crossBetween val="between"/>
        <c:majorUnit val="4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bg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10c4e30189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10c4e3018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4" name="Google Shape;1014;g110602e5875_0_2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5" name="Google Shape;1015;g110602e5875_0_2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406641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110602e5875_0_2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110602e5875_0_2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14074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110602e5875_0_26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g110602e5875_0_26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99976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10602e5875_0_2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10602e5875_0_2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33989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10602e5875_0_2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10602e5875_0_2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05966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10602e5875_0_2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10602e5875_0_2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253622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10602e5875_0_2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10602e5875_0_2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80649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110602e5875_0_27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110602e5875_0_27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98670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10602e5875_0_19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10602e5875_0_19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g110602e5875_0_2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9" name="Google Shape;929;g110602e5875_0_2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cde4a31ab4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cde4a31ab4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110602e5875_0_23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110602e5875_0_23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10602e5875_0_2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110602e5875_0_2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09293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019cdf330_0_3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019cdf330_0_3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0c4e301897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10c4e301897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07828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019cdf330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019cdf330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5902950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10602e5875_0_19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10602e5875_0_19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92281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10602e5875_0_1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10602e5875_0_1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91754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10602e5875_0_1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10602e5875_0_1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591745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110602e5875_0_19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110602e5875_0_19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g110602e5875_0_2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6" name="Google Shape;826;g110602e5875_0_2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g110602e5875_0_2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8" name="Google Shape;958;g110602e5875_0_2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110602e5875_0_2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110602e5875_0_2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110602e5875_0_20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110602e5875_0_20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110602e5875_0_19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110602e5875_0_19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7489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10602e5875_0_20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10602e5875_0_20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2537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10602e5875_0_20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10602e5875_0_20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91594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69674"/>
            <a:ext cx="4608600" cy="21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Josefin Sans"/>
              <a:buNone/>
              <a:defRPr sz="63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483875"/>
            <a:ext cx="46086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Cardo"/>
              <a:buNone/>
              <a:defRPr sz="1750">
                <a:latin typeface="Cardo"/>
                <a:ea typeface="Cardo"/>
                <a:cs typeface="Cardo"/>
                <a:sym typeface="Card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title"/>
          </p:nvPr>
        </p:nvSpPr>
        <p:spPr>
          <a:xfrm>
            <a:off x="732575" y="2473925"/>
            <a:ext cx="4099800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title" idx="2" hasCustomPrompt="1"/>
          </p:nvPr>
        </p:nvSpPr>
        <p:spPr>
          <a:xfrm>
            <a:off x="732575" y="1178426"/>
            <a:ext cx="2561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1" name="Google Shape;71;p17"/>
          <p:cNvSpPr txBox="1">
            <a:spLocks noGrp="1"/>
          </p:cNvSpPr>
          <p:nvPr>
            <p:ph type="subTitle" idx="1"/>
          </p:nvPr>
        </p:nvSpPr>
        <p:spPr>
          <a:xfrm>
            <a:off x="732575" y="3299049"/>
            <a:ext cx="40998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2216050" y="2716297"/>
            <a:ext cx="4390800" cy="13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title" idx="2" hasCustomPrompt="1"/>
          </p:nvPr>
        </p:nvSpPr>
        <p:spPr>
          <a:xfrm>
            <a:off x="630300" y="2785500"/>
            <a:ext cx="15969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5" name="Google Shape;75;p18"/>
          <p:cNvSpPr txBox="1">
            <a:spLocks noGrp="1"/>
          </p:cNvSpPr>
          <p:nvPr>
            <p:ph type="subTitle" idx="1"/>
          </p:nvPr>
        </p:nvSpPr>
        <p:spPr>
          <a:xfrm>
            <a:off x="2216050" y="4125778"/>
            <a:ext cx="45375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_HEADER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2552780" y="2716297"/>
            <a:ext cx="4390800" cy="13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title" idx="2" hasCustomPrompt="1"/>
          </p:nvPr>
        </p:nvSpPr>
        <p:spPr>
          <a:xfrm>
            <a:off x="6833875" y="2861700"/>
            <a:ext cx="15969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19"/>
          <p:cNvSpPr txBox="1">
            <a:spLocks noGrp="1"/>
          </p:cNvSpPr>
          <p:nvPr>
            <p:ph type="subTitle" idx="1"/>
          </p:nvPr>
        </p:nvSpPr>
        <p:spPr>
          <a:xfrm>
            <a:off x="2406080" y="4125778"/>
            <a:ext cx="45375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TITLE_AND_TWO_COLUMNS_1_2_1_1_1_1_1_1"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1"/>
          <p:cNvSpPr txBox="1">
            <a:spLocks noGrp="1"/>
          </p:cNvSpPr>
          <p:nvPr>
            <p:ph type="title"/>
          </p:nvPr>
        </p:nvSpPr>
        <p:spPr>
          <a:xfrm>
            <a:off x="713225" y="475488"/>
            <a:ext cx="36114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31"/>
          <p:cNvSpPr txBox="1">
            <a:spLocks noGrp="1"/>
          </p:cNvSpPr>
          <p:nvPr>
            <p:ph type="subTitle" idx="1"/>
          </p:nvPr>
        </p:nvSpPr>
        <p:spPr>
          <a:xfrm>
            <a:off x="6094675" y="1128460"/>
            <a:ext cx="2336100" cy="7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1"/>
          <p:cNvSpPr txBox="1">
            <a:spLocks noGrp="1"/>
          </p:cNvSpPr>
          <p:nvPr>
            <p:ph type="subTitle" idx="2"/>
          </p:nvPr>
        </p:nvSpPr>
        <p:spPr>
          <a:xfrm>
            <a:off x="6094675" y="3851020"/>
            <a:ext cx="2336100" cy="7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31"/>
          <p:cNvSpPr txBox="1">
            <a:spLocks noGrp="1"/>
          </p:cNvSpPr>
          <p:nvPr>
            <p:ph type="subTitle" idx="3"/>
          </p:nvPr>
        </p:nvSpPr>
        <p:spPr>
          <a:xfrm>
            <a:off x="6094675" y="2485583"/>
            <a:ext cx="2336100" cy="7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31"/>
          <p:cNvSpPr txBox="1">
            <a:spLocks noGrp="1"/>
          </p:cNvSpPr>
          <p:nvPr>
            <p:ph type="subTitle" idx="4"/>
          </p:nvPr>
        </p:nvSpPr>
        <p:spPr>
          <a:xfrm>
            <a:off x="6094675" y="822550"/>
            <a:ext cx="23361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19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31"/>
          <p:cNvSpPr txBox="1">
            <a:spLocks noGrp="1"/>
          </p:cNvSpPr>
          <p:nvPr>
            <p:ph type="subTitle" idx="5"/>
          </p:nvPr>
        </p:nvSpPr>
        <p:spPr>
          <a:xfrm>
            <a:off x="6094675" y="3545101"/>
            <a:ext cx="23361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19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31"/>
          <p:cNvSpPr txBox="1">
            <a:spLocks noGrp="1"/>
          </p:cNvSpPr>
          <p:nvPr>
            <p:ph type="subTitle" idx="6"/>
          </p:nvPr>
        </p:nvSpPr>
        <p:spPr>
          <a:xfrm>
            <a:off x="6094675" y="2179669"/>
            <a:ext cx="23361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19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TITLE_AND_TWO_COLUMNS_1_4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2"/>
          <p:cNvSpPr txBox="1">
            <a:spLocks noGrp="1"/>
          </p:cNvSpPr>
          <p:nvPr>
            <p:ph type="title"/>
          </p:nvPr>
        </p:nvSpPr>
        <p:spPr>
          <a:xfrm>
            <a:off x="713225" y="475488"/>
            <a:ext cx="77268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32"/>
          <p:cNvSpPr txBox="1">
            <a:spLocks noGrp="1"/>
          </p:cNvSpPr>
          <p:nvPr>
            <p:ph type="subTitle" idx="1"/>
          </p:nvPr>
        </p:nvSpPr>
        <p:spPr>
          <a:xfrm>
            <a:off x="2241813" y="1860900"/>
            <a:ext cx="1938600" cy="8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32"/>
          <p:cNvSpPr txBox="1">
            <a:spLocks noGrp="1"/>
          </p:cNvSpPr>
          <p:nvPr>
            <p:ph type="subTitle" idx="2"/>
          </p:nvPr>
        </p:nvSpPr>
        <p:spPr>
          <a:xfrm>
            <a:off x="2241807" y="3283300"/>
            <a:ext cx="1938600" cy="8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32"/>
          <p:cNvSpPr txBox="1">
            <a:spLocks noGrp="1"/>
          </p:cNvSpPr>
          <p:nvPr>
            <p:ph type="subTitle" idx="3"/>
          </p:nvPr>
        </p:nvSpPr>
        <p:spPr>
          <a:xfrm>
            <a:off x="5675372" y="1860900"/>
            <a:ext cx="1938600" cy="8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32"/>
          <p:cNvSpPr txBox="1">
            <a:spLocks noGrp="1"/>
          </p:cNvSpPr>
          <p:nvPr>
            <p:ph type="subTitle" idx="4"/>
          </p:nvPr>
        </p:nvSpPr>
        <p:spPr>
          <a:xfrm>
            <a:off x="5694110" y="3283300"/>
            <a:ext cx="1938600" cy="88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32"/>
          <p:cNvSpPr txBox="1">
            <a:spLocks noGrp="1"/>
          </p:cNvSpPr>
          <p:nvPr>
            <p:ph type="subTitle" idx="5"/>
          </p:nvPr>
        </p:nvSpPr>
        <p:spPr>
          <a:xfrm>
            <a:off x="2241813" y="1440725"/>
            <a:ext cx="19419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19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32"/>
          <p:cNvSpPr txBox="1">
            <a:spLocks noGrp="1"/>
          </p:cNvSpPr>
          <p:nvPr>
            <p:ph type="subTitle" idx="6"/>
          </p:nvPr>
        </p:nvSpPr>
        <p:spPr>
          <a:xfrm>
            <a:off x="2241807" y="2863125"/>
            <a:ext cx="19419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19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59" name="Google Shape;159;p32"/>
          <p:cNvSpPr txBox="1">
            <a:spLocks noGrp="1"/>
          </p:cNvSpPr>
          <p:nvPr>
            <p:ph type="subTitle" idx="7"/>
          </p:nvPr>
        </p:nvSpPr>
        <p:spPr>
          <a:xfrm>
            <a:off x="5675372" y="1440725"/>
            <a:ext cx="19419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19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32"/>
          <p:cNvSpPr txBox="1">
            <a:spLocks noGrp="1"/>
          </p:cNvSpPr>
          <p:nvPr>
            <p:ph type="subTitle" idx="8"/>
          </p:nvPr>
        </p:nvSpPr>
        <p:spPr>
          <a:xfrm>
            <a:off x="5694110" y="2863125"/>
            <a:ext cx="1941900" cy="4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19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_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3"/>
          <p:cNvSpPr txBox="1">
            <a:spLocks noGrp="1"/>
          </p:cNvSpPr>
          <p:nvPr>
            <p:ph type="title"/>
          </p:nvPr>
        </p:nvSpPr>
        <p:spPr>
          <a:xfrm>
            <a:off x="713225" y="475488"/>
            <a:ext cx="77241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33"/>
          <p:cNvSpPr txBox="1">
            <a:spLocks noGrp="1"/>
          </p:cNvSpPr>
          <p:nvPr>
            <p:ph type="subTitle" idx="1"/>
          </p:nvPr>
        </p:nvSpPr>
        <p:spPr>
          <a:xfrm>
            <a:off x="706625" y="2014819"/>
            <a:ext cx="2336100" cy="7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33"/>
          <p:cNvSpPr txBox="1">
            <a:spLocks noGrp="1"/>
          </p:cNvSpPr>
          <p:nvPr>
            <p:ph type="subTitle" idx="2"/>
          </p:nvPr>
        </p:nvSpPr>
        <p:spPr>
          <a:xfrm>
            <a:off x="3403950" y="2014819"/>
            <a:ext cx="2336100" cy="7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5" name="Google Shape;165;p33"/>
          <p:cNvSpPr txBox="1">
            <a:spLocks noGrp="1"/>
          </p:cNvSpPr>
          <p:nvPr>
            <p:ph type="subTitle" idx="3"/>
          </p:nvPr>
        </p:nvSpPr>
        <p:spPr>
          <a:xfrm>
            <a:off x="6094675" y="2014819"/>
            <a:ext cx="2336100" cy="7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6" name="Google Shape;166;p33"/>
          <p:cNvSpPr txBox="1">
            <a:spLocks noGrp="1"/>
          </p:cNvSpPr>
          <p:nvPr>
            <p:ph type="subTitle" idx="4"/>
          </p:nvPr>
        </p:nvSpPr>
        <p:spPr>
          <a:xfrm>
            <a:off x="706625" y="3520173"/>
            <a:ext cx="2336100" cy="7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33"/>
          <p:cNvSpPr txBox="1">
            <a:spLocks noGrp="1"/>
          </p:cNvSpPr>
          <p:nvPr>
            <p:ph type="subTitle" idx="5"/>
          </p:nvPr>
        </p:nvSpPr>
        <p:spPr>
          <a:xfrm>
            <a:off x="3403950" y="3520173"/>
            <a:ext cx="2336100" cy="7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33"/>
          <p:cNvSpPr txBox="1">
            <a:spLocks noGrp="1"/>
          </p:cNvSpPr>
          <p:nvPr>
            <p:ph type="subTitle" idx="6"/>
          </p:nvPr>
        </p:nvSpPr>
        <p:spPr>
          <a:xfrm>
            <a:off x="6094675" y="3520173"/>
            <a:ext cx="2336100" cy="7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33"/>
          <p:cNvSpPr txBox="1">
            <a:spLocks noGrp="1"/>
          </p:cNvSpPr>
          <p:nvPr>
            <p:ph type="subTitle" idx="7"/>
          </p:nvPr>
        </p:nvSpPr>
        <p:spPr>
          <a:xfrm>
            <a:off x="706625" y="1604325"/>
            <a:ext cx="2336100" cy="40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0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70" name="Google Shape;170;p33"/>
          <p:cNvSpPr txBox="1">
            <a:spLocks noGrp="1"/>
          </p:cNvSpPr>
          <p:nvPr>
            <p:ph type="subTitle" idx="8"/>
          </p:nvPr>
        </p:nvSpPr>
        <p:spPr>
          <a:xfrm>
            <a:off x="3403950" y="1604325"/>
            <a:ext cx="2336100" cy="40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0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71" name="Google Shape;171;p33"/>
          <p:cNvSpPr txBox="1">
            <a:spLocks noGrp="1"/>
          </p:cNvSpPr>
          <p:nvPr>
            <p:ph type="subTitle" idx="9"/>
          </p:nvPr>
        </p:nvSpPr>
        <p:spPr>
          <a:xfrm>
            <a:off x="6094675" y="1604325"/>
            <a:ext cx="2336100" cy="40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0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72" name="Google Shape;172;p33"/>
          <p:cNvSpPr txBox="1">
            <a:spLocks noGrp="1"/>
          </p:cNvSpPr>
          <p:nvPr>
            <p:ph type="subTitle" idx="13"/>
          </p:nvPr>
        </p:nvSpPr>
        <p:spPr>
          <a:xfrm>
            <a:off x="706625" y="3107675"/>
            <a:ext cx="2336100" cy="40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0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73" name="Google Shape;173;p33"/>
          <p:cNvSpPr txBox="1">
            <a:spLocks noGrp="1"/>
          </p:cNvSpPr>
          <p:nvPr>
            <p:ph type="subTitle" idx="14"/>
          </p:nvPr>
        </p:nvSpPr>
        <p:spPr>
          <a:xfrm>
            <a:off x="3403950" y="3107675"/>
            <a:ext cx="2336100" cy="40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0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  <p:sp>
        <p:nvSpPr>
          <p:cNvPr id="174" name="Google Shape;174;p33"/>
          <p:cNvSpPr txBox="1">
            <a:spLocks noGrp="1"/>
          </p:cNvSpPr>
          <p:nvPr>
            <p:ph type="subTitle" idx="15"/>
          </p:nvPr>
        </p:nvSpPr>
        <p:spPr>
          <a:xfrm>
            <a:off x="6094675" y="3107675"/>
            <a:ext cx="2336100" cy="40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0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2800">
                <a:latin typeface="Teko"/>
                <a:ea typeface="Teko"/>
                <a:cs typeface="Teko"/>
                <a:sym typeface="Tek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AND_TWO_COLUMNS_1_2_1"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4"/>
          <p:cNvSpPr txBox="1">
            <a:spLocks noGrp="1"/>
          </p:cNvSpPr>
          <p:nvPr>
            <p:ph type="subTitle" idx="1"/>
          </p:nvPr>
        </p:nvSpPr>
        <p:spPr>
          <a:xfrm>
            <a:off x="1007712" y="3209872"/>
            <a:ext cx="1818000" cy="8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34"/>
          <p:cNvSpPr txBox="1">
            <a:spLocks noGrp="1"/>
          </p:cNvSpPr>
          <p:nvPr>
            <p:ph type="title" hasCustomPrompt="1"/>
          </p:nvPr>
        </p:nvSpPr>
        <p:spPr>
          <a:xfrm>
            <a:off x="1007712" y="2857325"/>
            <a:ext cx="1818000" cy="4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8" name="Google Shape;178;p34"/>
          <p:cNvSpPr txBox="1">
            <a:spLocks noGrp="1"/>
          </p:cNvSpPr>
          <p:nvPr>
            <p:ph type="subTitle" idx="2"/>
          </p:nvPr>
        </p:nvSpPr>
        <p:spPr>
          <a:xfrm>
            <a:off x="3662038" y="3209849"/>
            <a:ext cx="1819800" cy="8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4"/>
          <p:cNvSpPr txBox="1">
            <a:spLocks noGrp="1"/>
          </p:cNvSpPr>
          <p:nvPr>
            <p:ph type="title" idx="3" hasCustomPrompt="1"/>
          </p:nvPr>
        </p:nvSpPr>
        <p:spPr>
          <a:xfrm>
            <a:off x="3662038" y="2857325"/>
            <a:ext cx="1819800" cy="4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0" name="Google Shape;180;p34"/>
          <p:cNvSpPr txBox="1">
            <a:spLocks noGrp="1"/>
          </p:cNvSpPr>
          <p:nvPr>
            <p:ph type="subTitle" idx="4"/>
          </p:nvPr>
        </p:nvSpPr>
        <p:spPr>
          <a:xfrm>
            <a:off x="6284401" y="3209849"/>
            <a:ext cx="1819800" cy="8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p34"/>
          <p:cNvSpPr txBox="1">
            <a:spLocks noGrp="1"/>
          </p:cNvSpPr>
          <p:nvPr>
            <p:ph type="title" idx="5" hasCustomPrompt="1"/>
          </p:nvPr>
        </p:nvSpPr>
        <p:spPr>
          <a:xfrm>
            <a:off x="6284400" y="2857325"/>
            <a:ext cx="1819800" cy="46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1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2" name="Google Shape;182;p34"/>
          <p:cNvSpPr txBox="1">
            <a:spLocks noGrp="1"/>
          </p:cNvSpPr>
          <p:nvPr>
            <p:ph type="title" idx="6"/>
          </p:nvPr>
        </p:nvSpPr>
        <p:spPr>
          <a:xfrm>
            <a:off x="714850" y="475488"/>
            <a:ext cx="7714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34"/>
          <p:cNvSpPr txBox="1">
            <a:spLocks noGrp="1"/>
          </p:cNvSpPr>
          <p:nvPr>
            <p:ph type="ctrTitle" idx="7"/>
          </p:nvPr>
        </p:nvSpPr>
        <p:spPr>
          <a:xfrm>
            <a:off x="1007712" y="1667025"/>
            <a:ext cx="18180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84" name="Google Shape;184;p34"/>
          <p:cNvSpPr txBox="1">
            <a:spLocks noGrp="1"/>
          </p:cNvSpPr>
          <p:nvPr>
            <p:ph type="ctrTitle" idx="8"/>
          </p:nvPr>
        </p:nvSpPr>
        <p:spPr>
          <a:xfrm>
            <a:off x="3662138" y="1667025"/>
            <a:ext cx="18198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185" name="Google Shape;185;p34"/>
          <p:cNvSpPr txBox="1">
            <a:spLocks noGrp="1"/>
          </p:cNvSpPr>
          <p:nvPr>
            <p:ph type="ctrTitle" idx="9"/>
          </p:nvPr>
        </p:nvSpPr>
        <p:spPr>
          <a:xfrm>
            <a:off x="6285301" y="1667025"/>
            <a:ext cx="18180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900"/>
              <a:buFont typeface="Fira Sans Condensed Medium"/>
              <a:buNone/>
              <a:defRPr sz="1900"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TITLE_AND_BODY_1_1_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1" name="Google Shape;191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24675" y="1704325"/>
            <a:ext cx="3571874" cy="3555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2" name="Google Shape;192;p36"/>
          <p:cNvGrpSpPr/>
          <p:nvPr/>
        </p:nvGrpSpPr>
        <p:grpSpPr>
          <a:xfrm rot="10800000">
            <a:off x="-1235208" y="219091"/>
            <a:ext cx="3571874" cy="3605474"/>
            <a:chOff x="7224675" y="-1465300"/>
            <a:chExt cx="3571874" cy="3605474"/>
          </a:xfrm>
        </p:grpSpPr>
        <p:pic>
          <p:nvPicPr>
            <p:cNvPr id="193" name="Google Shape;193;p36"/>
            <p:cNvPicPr preferRelativeResize="0"/>
            <p:nvPr/>
          </p:nvPicPr>
          <p:blipFill rotWithShape="1">
            <a:blip r:embed="rId2">
              <a:alphaModFix/>
            </a:blip>
            <a:srcRect l="-30550" t="-21349" r="30550" b="21350"/>
            <a:stretch/>
          </p:blipFill>
          <p:spPr>
            <a:xfrm>
              <a:off x="7224675" y="-14653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4" name="Google Shape;194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542416" y="261250"/>
              <a:ext cx="1000659" cy="5109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5" name="Google Shape;195;p3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82553" y="972824"/>
              <a:ext cx="1344325" cy="116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96" name="Google Shape;196;p3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887441" y="936059"/>
              <a:ext cx="875027" cy="892182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TITLE_AND_TWO_COLUMNS_1_4_1_2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37"/>
          <p:cNvGrpSpPr/>
          <p:nvPr/>
        </p:nvGrpSpPr>
        <p:grpSpPr>
          <a:xfrm>
            <a:off x="-2235200" y="-616700"/>
            <a:ext cx="3571881" cy="3555501"/>
            <a:chOff x="-2235200" y="-616700"/>
            <a:chExt cx="3571881" cy="3555501"/>
          </a:xfrm>
        </p:grpSpPr>
        <p:pic>
          <p:nvPicPr>
            <p:cNvPr id="199" name="Google Shape;199;p3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238484" y="376937"/>
              <a:ext cx="1344325" cy="116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0" name="Google Shape;200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2235200" y="-6167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1" name="Google Shape;201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97300" y="202150"/>
              <a:ext cx="839381" cy="8037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2" name="Google Shape;202;p37"/>
          <p:cNvGrpSpPr/>
          <p:nvPr/>
        </p:nvGrpSpPr>
        <p:grpSpPr>
          <a:xfrm>
            <a:off x="8184066" y="2360800"/>
            <a:ext cx="3730958" cy="3555501"/>
            <a:chOff x="8184066" y="2360800"/>
            <a:chExt cx="3730958" cy="3555501"/>
          </a:xfrm>
        </p:grpSpPr>
        <p:pic>
          <p:nvPicPr>
            <p:cNvPr id="203" name="Google Shape;203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8343150" y="23608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4" name="Google Shape;204;p37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8184066" y="4024912"/>
              <a:ext cx="1344325" cy="11673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05" name="Google Shape;205;p3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475650" y="3686975"/>
              <a:ext cx="588600" cy="61862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>
            <a:spLocks noGrp="1"/>
          </p:cNvSpPr>
          <p:nvPr>
            <p:ph type="title"/>
          </p:nvPr>
        </p:nvSpPr>
        <p:spPr>
          <a:xfrm>
            <a:off x="713225" y="475488"/>
            <a:ext cx="77268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subTitle" idx="1"/>
          </p:nvPr>
        </p:nvSpPr>
        <p:spPr>
          <a:xfrm>
            <a:off x="635375" y="2362694"/>
            <a:ext cx="2336100" cy="7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30"/>
          <p:cNvSpPr txBox="1">
            <a:spLocks noGrp="1"/>
          </p:cNvSpPr>
          <p:nvPr>
            <p:ph type="subTitle" idx="2"/>
          </p:nvPr>
        </p:nvSpPr>
        <p:spPr>
          <a:xfrm>
            <a:off x="3277700" y="2853093"/>
            <a:ext cx="2336100" cy="7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30"/>
          <p:cNvSpPr txBox="1">
            <a:spLocks noGrp="1"/>
          </p:cNvSpPr>
          <p:nvPr>
            <p:ph type="subTitle" idx="3"/>
          </p:nvPr>
        </p:nvSpPr>
        <p:spPr>
          <a:xfrm>
            <a:off x="5997316" y="3335067"/>
            <a:ext cx="2336100" cy="7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30"/>
          <p:cNvSpPr txBox="1">
            <a:spLocks noGrp="1"/>
          </p:cNvSpPr>
          <p:nvPr>
            <p:ph type="subTitle" idx="4"/>
          </p:nvPr>
        </p:nvSpPr>
        <p:spPr>
          <a:xfrm>
            <a:off x="635375" y="1983648"/>
            <a:ext cx="23361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19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30"/>
          <p:cNvSpPr txBox="1">
            <a:spLocks noGrp="1"/>
          </p:cNvSpPr>
          <p:nvPr>
            <p:ph type="subTitle" idx="5"/>
          </p:nvPr>
        </p:nvSpPr>
        <p:spPr>
          <a:xfrm>
            <a:off x="3277700" y="2474075"/>
            <a:ext cx="23361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19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0"/>
          <p:cNvSpPr txBox="1">
            <a:spLocks noGrp="1"/>
          </p:cNvSpPr>
          <p:nvPr>
            <p:ph type="subTitle" idx="6"/>
          </p:nvPr>
        </p:nvSpPr>
        <p:spPr>
          <a:xfrm>
            <a:off x="5997327" y="2956050"/>
            <a:ext cx="2336100" cy="39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Teko"/>
              <a:buNone/>
              <a:defRPr sz="1900">
                <a:solidFill>
                  <a:schemeClr val="dk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53508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941700" y="2106650"/>
            <a:ext cx="4462800" cy="139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3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5843075" y="737511"/>
            <a:ext cx="2561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9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171350" y="3544400"/>
            <a:ext cx="42330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13225" y="475500"/>
            <a:ext cx="77175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pic>
        <p:nvPicPr>
          <p:cNvPr id="29" name="Google Shape;2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46537" y="-28471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51862" y="-785675"/>
            <a:ext cx="3571874" cy="355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704600" y="475488"/>
            <a:ext cx="40842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body" idx="1"/>
          </p:nvPr>
        </p:nvSpPr>
        <p:spPr>
          <a:xfrm>
            <a:off x="4788800" y="1691465"/>
            <a:ext cx="3499200" cy="236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Open Sans"/>
              <a:buChar char="●"/>
              <a:defRPr sz="1400"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Open Sans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Open Sans"/>
              <a:buChar char="■"/>
              <a:defRPr/>
            </a:lvl6pPr>
            <a:lvl7pPr marL="3200400" lvl="6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●"/>
              <a:defRPr/>
            </a:lvl7pPr>
            <a:lvl8pPr marL="3657600" lvl="7" indent="-27305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Font typeface="Open Sans"/>
              <a:buChar char="○"/>
              <a:defRPr/>
            </a:lvl8pPr>
            <a:lvl9pPr marL="4114800" lvl="8" indent="-26670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Font typeface="Open Sans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 txBox="1">
            <a:spLocks noGrp="1"/>
          </p:cNvSpPr>
          <p:nvPr>
            <p:ph type="title"/>
          </p:nvPr>
        </p:nvSpPr>
        <p:spPr>
          <a:xfrm>
            <a:off x="1500450" y="1614300"/>
            <a:ext cx="6143100" cy="19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ctrTitle"/>
          </p:nvPr>
        </p:nvSpPr>
        <p:spPr>
          <a:xfrm>
            <a:off x="713225" y="1590900"/>
            <a:ext cx="4644900" cy="93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1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713225" y="2458725"/>
            <a:ext cx="3995100" cy="1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_1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ctrTitle"/>
          </p:nvPr>
        </p:nvSpPr>
        <p:spPr>
          <a:xfrm>
            <a:off x="713225" y="1650344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9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subTitle" idx="1"/>
          </p:nvPr>
        </p:nvSpPr>
        <p:spPr>
          <a:xfrm>
            <a:off x="713225" y="2185967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1100675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ctrTitle" idx="3"/>
          </p:nvPr>
        </p:nvSpPr>
        <p:spPr>
          <a:xfrm>
            <a:off x="6346026" y="1650344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9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4"/>
          </p:nvPr>
        </p:nvSpPr>
        <p:spPr>
          <a:xfrm>
            <a:off x="6346031" y="2185967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5" hasCustomPrompt="1"/>
          </p:nvPr>
        </p:nvSpPr>
        <p:spPr>
          <a:xfrm>
            <a:off x="6346031" y="1102100"/>
            <a:ext cx="2084700" cy="576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 idx="6"/>
          </p:nvPr>
        </p:nvSpPr>
        <p:spPr>
          <a:xfrm>
            <a:off x="713225" y="3490894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9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7"/>
          </p:nvPr>
        </p:nvSpPr>
        <p:spPr>
          <a:xfrm>
            <a:off x="713225" y="4030767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8" hasCustomPrompt="1"/>
          </p:nvPr>
        </p:nvSpPr>
        <p:spPr>
          <a:xfrm>
            <a:off x="713225" y="2939850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ctrTitle" idx="9"/>
          </p:nvPr>
        </p:nvSpPr>
        <p:spPr>
          <a:xfrm>
            <a:off x="6346026" y="3490895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"/>
              <a:buNone/>
              <a:defRPr sz="19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3"/>
          </p:nvPr>
        </p:nvSpPr>
        <p:spPr>
          <a:xfrm>
            <a:off x="6346031" y="4030767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14" hasCustomPrompt="1"/>
          </p:nvPr>
        </p:nvSpPr>
        <p:spPr>
          <a:xfrm>
            <a:off x="6346031" y="2939850"/>
            <a:ext cx="2084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5"/>
          </p:nvPr>
        </p:nvSpPr>
        <p:spPr>
          <a:xfrm>
            <a:off x="713225" y="475874"/>
            <a:ext cx="7717500" cy="52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14_1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713225" y="475500"/>
            <a:ext cx="7717500" cy="53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888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352600"/>
            <a:ext cx="7717500" cy="325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●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○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■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●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○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■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●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○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Cardo"/>
              <a:buChar char="■"/>
              <a:defRPr sz="1600">
                <a:solidFill>
                  <a:schemeClr val="lt2"/>
                </a:solidFill>
                <a:latin typeface="Cardo"/>
                <a:ea typeface="Cardo"/>
                <a:cs typeface="Cardo"/>
                <a:sym typeface="Cardo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8" r:id="rId7"/>
    <p:sldLayoutId id="2147483659" r:id="rId8"/>
    <p:sldLayoutId id="2147483661" r:id="rId9"/>
    <p:sldLayoutId id="2147483663" r:id="rId10"/>
    <p:sldLayoutId id="2147483664" r:id="rId11"/>
    <p:sldLayoutId id="2147483665" r:id="rId12"/>
    <p:sldLayoutId id="2147483677" r:id="rId13"/>
    <p:sldLayoutId id="2147483678" r:id="rId14"/>
    <p:sldLayoutId id="2147483679" r:id="rId15"/>
    <p:sldLayoutId id="2147483680" r:id="rId16"/>
    <p:sldLayoutId id="2147483682" r:id="rId17"/>
    <p:sldLayoutId id="2147483683" r:id="rId18"/>
    <p:sldLayoutId id="214748368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1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00" b="0" i="0" u="none" strike="noStrike" cap="none">
          <a:solidFill>
            <a:srgbClr val="000000"/>
          </a:solidFill>
          <a:latin typeface="Open Sans" pitchFamily="2" charset="0"/>
          <a:ea typeface="Open Sans" pitchFamily="2" charset="0"/>
          <a:cs typeface="Open Sans" pitchFamily="2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hart" Target="../charts/chart9.xml"/><Relationship Id="rId3" Type="http://schemas.openxmlformats.org/officeDocument/2006/relationships/image" Target="../media/image3.png"/><Relationship Id="rId7" Type="http://schemas.openxmlformats.org/officeDocument/2006/relationships/chart" Target="../charts/chart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chart" Target="../charts/chart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5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1.xml"/><Relationship Id="rId3" Type="http://schemas.openxmlformats.org/officeDocument/2006/relationships/image" Target="../media/image16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5.png"/><Relationship Id="rId5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chart" Target="../charts/chart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chart" Target="../charts/chart1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chart" Target="../charts/chart16.xml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chart" Target="../charts/chart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.png"/><Relationship Id="rId5" Type="http://schemas.openxmlformats.org/officeDocument/2006/relationships/image" Target="../media/image18.png"/><Relationship Id="rId10" Type="http://schemas.openxmlformats.org/officeDocument/2006/relationships/image" Target="../media/image17.png"/><Relationship Id="rId4" Type="http://schemas.openxmlformats.org/officeDocument/2006/relationships/image" Target="../media/image9.png"/><Relationship Id="rId9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2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16.png"/><Relationship Id="rId9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16.png"/><Relationship Id="rId10" Type="http://schemas.openxmlformats.org/officeDocument/2006/relationships/image" Target="../media/image14.png"/><Relationship Id="rId4" Type="http://schemas.openxmlformats.org/officeDocument/2006/relationships/image" Target="../media/image1.png"/><Relationship Id="rId9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21.png"/><Relationship Id="rId10" Type="http://schemas.openxmlformats.org/officeDocument/2006/relationships/image" Target="../media/image8.png"/><Relationship Id="rId4" Type="http://schemas.openxmlformats.org/officeDocument/2006/relationships/image" Target="../media/image12.png"/><Relationship Id="rId9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9.png"/><Relationship Id="rId9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12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4.png"/><Relationship Id="rId11" Type="http://schemas.openxmlformats.org/officeDocument/2006/relationships/image" Target="../media/image3.png"/><Relationship Id="rId5" Type="http://schemas.openxmlformats.org/officeDocument/2006/relationships/image" Target="../media/image9.png"/><Relationship Id="rId10" Type="http://schemas.openxmlformats.org/officeDocument/2006/relationships/image" Target="../media/image2.png"/><Relationship Id="rId4" Type="http://schemas.openxmlformats.org/officeDocument/2006/relationships/image" Target="../media/image8.pn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4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.xml"/><Relationship Id="rId3" Type="http://schemas.openxmlformats.org/officeDocument/2006/relationships/image" Target="../media/image1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chart" Target="../charts/chart4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chart" Target="../charts/chart7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chart" Target="../charts/chart6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9125" y="-8898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090600" y="2991075"/>
            <a:ext cx="3571874" cy="3555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41"/>
          <p:cNvSpPr txBox="1">
            <a:spLocks noGrp="1"/>
          </p:cNvSpPr>
          <p:nvPr>
            <p:ph type="ctrTitle"/>
          </p:nvPr>
        </p:nvSpPr>
        <p:spPr>
          <a:xfrm>
            <a:off x="660060" y="1330497"/>
            <a:ext cx="4608600" cy="211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b="1" dirty="0">
                <a:solidFill>
                  <a:schemeClr val="lt1"/>
                </a:solidFill>
              </a:rPr>
              <a:t>BANK MARKETING </a:t>
            </a:r>
            <a:br>
              <a:rPr lang="en" sz="6100" b="1" dirty="0">
                <a:solidFill>
                  <a:schemeClr val="lt1"/>
                </a:solidFill>
              </a:rPr>
            </a:br>
            <a:r>
              <a:rPr lang="en" sz="5600" b="1" dirty="0">
                <a:solidFill>
                  <a:schemeClr val="dk2"/>
                </a:solidFill>
              </a:rPr>
              <a:t>CAMPAIGN</a:t>
            </a:r>
            <a:endParaRPr sz="5600" b="1" dirty="0">
              <a:solidFill>
                <a:schemeClr val="dk2"/>
              </a:solidFill>
            </a:endParaRPr>
          </a:p>
        </p:txBody>
      </p:sp>
      <p:sp>
        <p:nvSpPr>
          <p:cNvPr id="219" name="Google Shape;219;p41"/>
          <p:cNvSpPr txBox="1">
            <a:spLocks noGrp="1"/>
          </p:cNvSpPr>
          <p:nvPr>
            <p:ph type="subTitle" idx="1"/>
          </p:nvPr>
        </p:nvSpPr>
        <p:spPr>
          <a:xfrm>
            <a:off x="660060" y="3549001"/>
            <a:ext cx="46086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Marina Hermaningsih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pic>
        <p:nvPicPr>
          <p:cNvPr id="220" name="Google Shape;220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33750" y="1682925"/>
            <a:ext cx="1797024" cy="187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20450" y="1200150"/>
            <a:ext cx="2685800" cy="2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685820">
            <a:off x="5804150" y="1973400"/>
            <a:ext cx="1797025" cy="1690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6298734">
            <a:off x="5502566" y="877290"/>
            <a:ext cx="1775043" cy="1600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4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540650" y="665775"/>
            <a:ext cx="58860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4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820450" y="3804825"/>
            <a:ext cx="839381" cy="8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Google Shape;1028;p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115239">
            <a:off x="7181253" y="-23676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9" name="Google Shape;1029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52475" y="-121515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Google Shape;1030;p7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7113586">
            <a:off x="8027186" y="-859275"/>
            <a:ext cx="1026100" cy="2336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1" name="Google Shape;1031;p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79400" y="789200"/>
            <a:ext cx="839381" cy="8037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F57E7DD7-EB06-480B-ADF8-F836B3361C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8717566"/>
              </p:ext>
            </p:extLst>
          </p:nvPr>
        </p:nvGraphicFramePr>
        <p:xfrm>
          <a:off x="277668" y="1470743"/>
          <a:ext cx="3912573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1" name="Google Shape;472;p56">
            <a:extLst>
              <a:ext uri="{FF2B5EF4-FFF2-40B4-BE49-F238E27FC236}">
                <a16:creationId xmlns:a16="http://schemas.microsoft.com/office/drawing/2014/main" id="{DFCA1CBF-48BF-421A-A1EC-52FAF62A7247}"/>
              </a:ext>
            </a:extLst>
          </p:cNvPr>
          <p:cNvSpPr txBox="1">
            <a:spLocks/>
          </p:cNvSpPr>
          <p:nvPr/>
        </p:nvSpPr>
        <p:spPr>
          <a:xfrm>
            <a:off x="277669" y="507300"/>
            <a:ext cx="771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en-US" sz="1800" dirty="0" err="1"/>
              <a:t>Nasabah</a:t>
            </a:r>
            <a:r>
              <a:rPr lang="en-US" sz="1800" dirty="0"/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kelompok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umur</a:t>
            </a:r>
            <a:r>
              <a:rPr lang="en-US" sz="1800" b="1" dirty="0">
                <a:solidFill>
                  <a:schemeClr val="tx2"/>
                </a:solidFill>
              </a:rPr>
              <a:t> 61+ </a:t>
            </a:r>
            <a:r>
              <a:rPr lang="en-US" sz="1800" b="1" dirty="0" err="1">
                <a:solidFill>
                  <a:schemeClr val="tx2"/>
                </a:solidFill>
              </a:rPr>
              <a:t>memiliki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jumlah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i="1" dirty="0">
                <a:solidFill>
                  <a:schemeClr val="tx2"/>
                </a:solidFill>
              </a:rPr>
              <a:t>balance</a:t>
            </a:r>
          </a:p>
          <a:p>
            <a:pPr algn="l"/>
            <a:r>
              <a:rPr lang="en-US" sz="1800" b="1" dirty="0">
                <a:solidFill>
                  <a:schemeClr val="tx2"/>
                </a:solidFill>
              </a:rPr>
              <a:t>yang sangat </a:t>
            </a:r>
            <a:r>
              <a:rPr lang="en-US" sz="1800" b="1" dirty="0" err="1">
                <a:solidFill>
                  <a:schemeClr val="tx2"/>
                </a:solidFill>
              </a:rPr>
              <a:t>tinggi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dirty="0" err="1"/>
              <a:t>dibandingkan</a:t>
            </a:r>
            <a:r>
              <a:rPr lang="en-US" sz="1800" dirty="0"/>
              <a:t> </a:t>
            </a:r>
            <a:r>
              <a:rPr lang="en-US" sz="1800" dirty="0" err="1"/>
              <a:t>kelompok</a:t>
            </a:r>
            <a:r>
              <a:rPr lang="en-US" sz="1800" dirty="0"/>
              <a:t> </a:t>
            </a:r>
            <a:r>
              <a:rPr lang="en-US" sz="1800" dirty="0" err="1"/>
              <a:t>umur</a:t>
            </a:r>
            <a:r>
              <a:rPr lang="en-US" sz="1800" dirty="0"/>
              <a:t> </a:t>
            </a:r>
            <a:r>
              <a:rPr lang="en-US" sz="1800" dirty="0" err="1"/>
              <a:t>lainnya</a:t>
            </a:r>
            <a:endParaRPr lang="en-US" sz="1800" dirty="0"/>
          </a:p>
        </p:txBody>
      </p:sp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7C40B538-7B14-4B66-BB31-8C047689594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1697957"/>
              </p:ext>
            </p:extLst>
          </p:nvPr>
        </p:nvGraphicFramePr>
        <p:xfrm>
          <a:off x="4190241" y="1468611"/>
          <a:ext cx="4607169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0785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9" name="Google Shape;72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8450" y="-22739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0" name="Google Shape;730;p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96125" y="-318137"/>
            <a:ext cx="3408968" cy="1140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6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01000" y="562025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0" name="Google Shape;740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77875" y="29629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1" name="Google Shape;741;p6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040281">
            <a:off x="-2708327" y="4496824"/>
            <a:ext cx="3408965" cy="129334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472;p56">
            <a:extLst>
              <a:ext uri="{FF2B5EF4-FFF2-40B4-BE49-F238E27FC236}">
                <a16:creationId xmlns:a16="http://schemas.microsoft.com/office/drawing/2014/main" id="{7BA7205E-9126-4A70-9F91-B7F996AAAAFB}"/>
              </a:ext>
            </a:extLst>
          </p:cNvPr>
          <p:cNvSpPr txBox="1">
            <a:spLocks/>
          </p:cNvSpPr>
          <p:nvPr/>
        </p:nvSpPr>
        <p:spPr>
          <a:xfrm>
            <a:off x="277669" y="507300"/>
            <a:ext cx="771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en-US" sz="1800" b="1" dirty="0" err="1">
                <a:solidFill>
                  <a:schemeClr val="tx2"/>
                </a:solidFill>
              </a:rPr>
              <a:t>Nasabah</a:t>
            </a:r>
            <a:r>
              <a:rPr lang="en-US" sz="1800" dirty="0"/>
              <a:t> yang </a:t>
            </a:r>
            <a:r>
              <a:rPr lang="en-US" sz="1800" dirty="0" err="1"/>
              <a:t>bekerja</a:t>
            </a:r>
            <a:r>
              <a:rPr lang="en-US" sz="1800" dirty="0"/>
              <a:t> </a:t>
            </a:r>
            <a:r>
              <a:rPr lang="en-US" sz="1800" dirty="0" err="1"/>
              <a:t>dilevel</a:t>
            </a:r>
            <a:r>
              <a:rPr lang="en-US" sz="1800" dirty="0"/>
              <a:t> </a:t>
            </a:r>
            <a:r>
              <a:rPr lang="en-US" sz="1800" b="1" i="1" dirty="0">
                <a:solidFill>
                  <a:schemeClr val="tx2"/>
                </a:solidFill>
              </a:rPr>
              <a:t>management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dirty="0"/>
              <a:t>dan </a:t>
            </a:r>
            <a:r>
              <a:rPr lang="en-US" sz="1800" dirty="0" err="1"/>
              <a:t>seorang</a:t>
            </a:r>
            <a:r>
              <a:rPr lang="en-US" sz="1800" dirty="0"/>
              <a:t> </a:t>
            </a:r>
          </a:p>
          <a:p>
            <a:pPr algn="l"/>
            <a:r>
              <a:rPr lang="en-US" sz="1800" b="1" dirty="0" err="1">
                <a:solidFill>
                  <a:schemeClr val="tx2"/>
                </a:solidFill>
              </a:rPr>
              <a:t>pensiunan</a:t>
            </a:r>
            <a:r>
              <a:rPr lang="en-US" sz="1800" dirty="0"/>
              <a:t> </a:t>
            </a:r>
            <a:r>
              <a:rPr lang="en-US" sz="1800" dirty="0" err="1"/>
              <a:t>cenderung</a:t>
            </a:r>
            <a:r>
              <a:rPr lang="en-US" sz="1800" dirty="0"/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ingin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i="1" dirty="0">
                <a:solidFill>
                  <a:schemeClr val="tx2"/>
                </a:solidFill>
              </a:rPr>
              <a:t>subscribe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deposito</a:t>
            </a:r>
            <a:r>
              <a:rPr lang="en-US" sz="1800" b="1" dirty="0">
                <a:solidFill>
                  <a:schemeClr val="tx2"/>
                </a:solidFill>
              </a:rPr>
              <a:t>.</a:t>
            </a:r>
            <a:endParaRPr lang="en-ID" sz="1800" b="1" dirty="0">
              <a:solidFill>
                <a:schemeClr val="tx2"/>
              </a:solidFill>
            </a:endParaRP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82B81BCB-C7BB-4EE7-ACF0-55C3A4D1A5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9692844"/>
              </p:ext>
            </p:extLst>
          </p:nvPr>
        </p:nvGraphicFramePr>
        <p:xfrm>
          <a:off x="1817782" y="1417112"/>
          <a:ext cx="5552501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1354757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8" name="Google Shape;1008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040281">
            <a:off x="6387946" y="-564378"/>
            <a:ext cx="3408965" cy="1293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9" name="Google Shape;1009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80800" y="-125832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0" name="Google Shape;1010;p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455445">
            <a:off x="7525626" y="-284051"/>
            <a:ext cx="1952275" cy="2044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1" name="Google Shape;1011;p7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44925" y="137625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2" name="Google Shape;1012;p7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347666" y="1243634"/>
            <a:ext cx="875027" cy="892182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472;p56">
            <a:extLst>
              <a:ext uri="{FF2B5EF4-FFF2-40B4-BE49-F238E27FC236}">
                <a16:creationId xmlns:a16="http://schemas.microsoft.com/office/drawing/2014/main" id="{58934639-FCB4-487D-9923-9C0D612113C7}"/>
              </a:ext>
            </a:extLst>
          </p:cNvPr>
          <p:cNvSpPr txBox="1">
            <a:spLocks/>
          </p:cNvSpPr>
          <p:nvPr/>
        </p:nvSpPr>
        <p:spPr>
          <a:xfrm>
            <a:off x="277669" y="507300"/>
            <a:ext cx="771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en-US" sz="1800" b="1" dirty="0" err="1">
                <a:solidFill>
                  <a:schemeClr val="tx2"/>
                </a:solidFill>
              </a:rPr>
              <a:t>Nasabah</a:t>
            </a:r>
            <a:r>
              <a:rPr lang="en-US" sz="1800" dirty="0"/>
              <a:t> yang </a:t>
            </a:r>
            <a:r>
              <a:rPr lang="en-US" sz="1800" dirty="0" err="1"/>
              <a:t>bekerja</a:t>
            </a:r>
            <a:r>
              <a:rPr lang="en-US" sz="1800" dirty="0"/>
              <a:t> di-</a:t>
            </a:r>
            <a:r>
              <a:rPr lang="en-US" sz="1800" i="1" dirty="0"/>
              <a:t>level</a:t>
            </a:r>
            <a:r>
              <a:rPr lang="en-US" sz="1800" dirty="0"/>
              <a:t> </a:t>
            </a:r>
            <a:r>
              <a:rPr lang="en-US" sz="1800" b="1" i="1" dirty="0">
                <a:solidFill>
                  <a:schemeClr val="tx2"/>
                </a:solidFill>
              </a:rPr>
              <a:t>management</a:t>
            </a:r>
            <a:r>
              <a:rPr lang="en-US" sz="1800" dirty="0"/>
              <a:t> dan </a:t>
            </a:r>
            <a:r>
              <a:rPr lang="en-US" sz="1800" dirty="0" err="1"/>
              <a:t>seorang</a:t>
            </a:r>
            <a:r>
              <a:rPr lang="en-US" sz="1800" dirty="0"/>
              <a:t> </a:t>
            </a:r>
          </a:p>
          <a:p>
            <a:pPr algn="l"/>
            <a:r>
              <a:rPr lang="en-US" sz="1800" b="1" dirty="0" err="1">
                <a:solidFill>
                  <a:schemeClr val="tx2"/>
                </a:solidFill>
              </a:rPr>
              <a:t>pensiunan</a:t>
            </a:r>
            <a:r>
              <a:rPr lang="en-US" sz="1800" dirty="0"/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memiliki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jumlah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i="1" dirty="0">
                <a:solidFill>
                  <a:schemeClr val="tx2"/>
                </a:solidFill>
              </a:rPr>
              <a:t>balance</a:t>
            </a:r>
            <a:r>
              <a:rPr lang="en-US" sz="1800" b="1" dirty="0">
                <a:solidFill>
                  <a:schemeClr val="tx2"/>
                </a:solidFill>
              </a:rPr>
              <a:t> yang </a:t>
            </a:r>
            <a:r>
              <a:rPr lang="en-US" sz="1800" b="1" dirty="0" err="1">
                <a:solidFill>
                  <a:schemeClr val="tx2"/>
                </a:solidFill>
              </a:rPr>
              <a:t>lebih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tinggi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</a:p>
          <a:p>
            <a:pPr algn="l"/>
            <a:r>
              <a:rPr lang="en-US" sz="1800" dirty="0" err="1"/>
              <a:t>dibandingkan</a:t>
            </a:r>
            <a:r>
              <a:rPr lang="en-US" sz="1800" dirty="0"/>
              <a:t> </a:t>
            </a:r>
            <a:r>
              <a:rPr lang="en-US" sz="1800" dirty="0" err="1"/>
              <a:t>jenis</a:t>
            </a:r>
            <a:r>
              <a:rPr lang="en-US" sz="1800" dirty="0"/>
              <a:t> </a:t>
            </a:r>
            <a:r>
              <a:rPr lang="en-US" sz="1800" dirty="0" err="1"/>
              <a:t>pekerjaan</a:t>
            </a:r>
            <a:r>
              <a:rPr lang="en-US" sz="1800" dirty="0"/>
              <a:t> </a:t>
            </a:r>
            <a:r>
              <a:rPr lang="en-US" sz="1800" dirty="0" err="1"/>
              <a:t>lainnya</a:t>
            </a:r>
            <a:r>
              <a:rPr lang="en-US" sz="1800" dirty="0"/>
              <a:t>. </a:t>
            </a:r>
            <a:endParaRPr lang="en-ID" sz="1800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2B05FF2B-B149-4AE4-8070-6F54D2C5C9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0972075"/>
              </p:ext>
            </p:extLst>
          </p:nvPr>
        </p:nvGraphicFramePr>
        <p:xfrm>
          <a:off x="1651000" y="1593276"/>
          <a:ext cx="5515841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5986948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38484" y="376937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235200" y="-6167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300" y="202150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43150" y="23608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4066" y="4024912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75650" y="3686975"/>
            <a:ext cx="588600" cy="6186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472;p56">
            <a:extLst>
              <a:ext uri="{FF2B5EF4-FFF2-40B4-BE49-F238E27FC236}">
                <a16:creationId xmlns:a16="http://schemas.microsoft.com/office/drawing/2014/main" id="{5C451013-19A1-48F6-BFAE-0953E84397A8}"/>
              </a:ext>
            </a:extLst>
          </p:cNvPr>
          <p:cNvSpPr txBox="1">
            <a:spLocks/>
          </p:cNvSpPr>
          <p:nvPr/>
        </p:nvSpPr>
        <p:spPr>
          <a:xfrm>
            <a:off x="714900" y="475196"/>
            <a:ext cx="771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ID" sz="1800" b="1" dirty="0" err="1">
                <a:solidFill>
                  <a:schemeClr val="tx2"/>
                </a:solidFill>
              </a:rPr>
              <a:t>Mayoritas</a:t>
            </a:r>
            <a:r>
              <a:rPr lang="en-ID" sz="1800" dirty="0"/>
              <a:t> </a:t>
            </a:r>
            <a:r>
              <a:rPr lang="en-ID" sz="1800" dirty="0" err="1"/>
              <a:t>nasabah</a:t>
            </a:r>
            <a:r>
              <a:rPr lang="en-ID" sz="1800" dirty="0"/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kelompok</a:t>
            </a:r>
            <a:r>
              <a:rPr lang="en-ID" sz="1800" b="1" dirty="0">
                <a:solidFill>
                  <a:schemeClr val="tx2"/>
                </a:solidFill>
              </a:rPr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umur</a:t>
            </a:r>
            <a:r>
              <a:rPr lang="en-ID" sz="1800" b="1" dirty="0">
                <a:solidFill>
                  <a:schemeClr val="tx2"/>
                </a:solidFill>
              </a:rPr>
              <a:t> 61+ </a:t>
            </a:r>
          </a:p>
          <a:p>
            <a:r>
              <a:rPr lang="en-ID" sz="1800" dirty="0" err="1"/>
              <a:t>adalah</a:t>
            </a:r>
            <a:r>
              <a:rPr lang="en-ID" sz="1800" dirty="0"/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seorang</a:t>
            </a:r>
            <a:r>
              <a:rPr lang="en-ID" sz="1800" b="1" dirty="0">
                <a:solidFill>
                  <a:schemeClr val="tx2"/>
                </a:solidFill>
              </a:rPr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pensiunan</a:t>
            </a:r>
            <a:r>
              <a:rPr lang="en-ID" sz="1800" b="1" dirty="0">
                <a:solidFill>
                  <a:schemeClr val="tx2"/>
                </a:solidFill>
              </a:rPr>
              <a:t>.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FFCACA8F-4E6A-47F5-83F4-6161B9E479E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99245408"/>
              </p:ext>
            </p:extLst>
          </p:nvPr>
        </p:nvGraphicFramePr>
        <p:xfrm>
          <a:off x="1868494" y="1356676"/>
          <a:ext cx="5407013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7396781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38484" y="376937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235200" y="-6167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300" y="202150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43150" y="23608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4066" y="4024912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75650" y="3686975"/>
            <a:ext cx="588600" cy="6186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472;p56">
            <a:extLst>
              <a:ext uri="{FF2B5EF4-FFF2-40B4-BE49-F238E27FC236}">
                <a16:creationId xmlns:a16="http://schemas.microsoft.com/office/drawing/2014/main" id="{5C451013-19A1-48F6-BFAE-0953E84397A8}"/>
              </a:ext>
            </a:extLst>
          </p:cNvPr>
          <p:cNvSpPr txBox="1">
            <a:spLocks/>
          </p:cNvSpPr>
          <p:nvPr/>
        </p:nvSpPr>
        <p:spPr>
          <a:xfrm>
            <a:off x="714900" y="514437"/>
            <a:ext cx="771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ID" sz="1800" b="1" dirty="0">
                <a:solidFill>
                  <a:schemeClr val="tx2"/>
                </a:solidFill>
              </a:rPr>
              <a:t>Sebagian </a:t>
            </a:r>
            <a:r>
              <a:rPr lang="en-ID" sz="1800" b="1" dirty="0" err="1">
                <a:solidFill>
                  <a:schemeClr val="tx2"/>
                </a:solidFill>
              </a:rPr>
              <a:t>besar</a:t>
            </a:r>
            <a:r>
              <a:rPr lang="en-ID" sz="1800" b="1" dirty="0">
                <a:solidFill>
                  <a:schemeClr val="tx2"/>
                </a:solidFill>
              </a:rPr>
              <a:t> </a:t>
            </a:r>
            <a:r>
              <a:rPr lang="en-ID" sz="1800" dirty="0" err="1"/>
              <a:t>nasabah</a:t>
            </a:r>
            <a:r>
              <a:rPr lang="en-ID" sz="1800" dirty="0"/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kelompok</a:t>
            </a:r>
            <a:r>
              <a:rPr lang="en-ID" sz="1800" b="1" dirty="0">
                <a:solidFill>
                  <a:schemeClr val="tx2"/>
                </a:solidFill>
              </a:rPr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umur</a:t>
            </a:r>
            <a:r>
              <a:rPr lang="en-ID" sz="1800" b="1" dirty="0">
                <a:solidFill>
                  <a:schemeClr val="tx2"/>
                </a:solidFill>
              </a:rPr>
              <a:t> 21-30 </a:t>
            </a:r>
          </a:p>
          <a:p>
            <a:r>
              <a:rPr lang="en-ID" sz="1800" b="1" dirty="0" err="1">
                <a:solidFill>
                  <a:schemeClr val="tx2"/>
                </a:solidFill>
              </a:rPr>
              <a:t>bekerja</a:t>
            </a:r>
            <a:r>
              <a:rPr lang="en-ID" sz="1800" b="1" dirty="0">
                <a:solidFill>
                  <a:schemeClr val="tx2"/>
                </a:solidFill>
              </a:rPr>
              <a:t> </a:t>
            </a:r>
            <a:r>
              <a:rPr lang="en-ID" sz="1800" dirty="0">
                <a:solidFill>
                  <a:schemeClr val="bg2">
                    <a:lumMod val="90000"/>
                  </a:schemeClr>
                </a:solidFill>
              </a:rPr>
              <a:t>di-</a:t>
            </a:r>
            <a:r>
              <a:rPr lang="en-ID" sz="1800" i="1" dirty="0">
                <a:solidFill>
                  <a:schemeClr val="bg2">
                    <a:lumMod val="90000"/>
                  </a:schemeClr>
                </a:solidFill>
              </a:rPr>
              <a:t>level </a:t>
            </a:r>
            <a:r>
              <a:rPr lang="en-ID" sz="1800" b="1" i="1" dirty="0">
                <a:solidFill>
                  <a:schemeClr val="tx2"/>
                </a:solidFill>
              </a:rPr>
              <a:t>management.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BDDEC644-755C-47FD-AB41-0584BE86E96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7477263"/>
              </p:ext>
            </p:extLst>
          </p:nvPr>
        </p:nvGraphicFramePr>
        <p:xfrm>
          <a:off x="1868494" y="1356676"/>
          <a:ext cx="5407013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085196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94E261D-DC33-1650-22B3-F04E9F2DAD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72615113"/>
              </p:ext>
            </p:extLst>
          </p:nvPr>
        </p:nvGraphicFramePr>
        <p:xfrm>
          <a:off x="1868493" y="1356675"/>
          <a:ext cx="5407013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498" name="Google Shape;498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38484" y="376937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235200" y="-6167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7300" y="202150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43150" y="23608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4066" y="4024912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5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75650" y="3686975"/>
            <a:ext cx="588600" cy="6186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472;p56">
            <a:extLst>
              <a:ext uri="{FF2B5EF4-FFF2-40B4-BE49-F238E27FC236}">
                <a16:creationId xmlns:a16="http://schemas.microsoft.com/office/drawing/2014/main" id="{5C451013-19A1-48F6-BFAE-0953E84397A8}"/>
              </a:ext>
            </a:extLst>
          </p:cNvPr>
          <p:cNvSpPr txBox="1">
            <a:spLocks/>
          </p:cNvSpPr>
          <p:nvPr/>
        </p:nvSpPr>
        <p:spPr>
          <a:xfrm>
            <a:off x="714900" y="514437"/>
            <a:ext cx="771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1800" b="1" dirty="0" err="1">
                <a:solidFill>
                  <a:schemeClr val="tx2"/>
                </a:solidFill>
              </a:rPr>
              <a:t>Jumlah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i="1" dirty="0">
                <a:solidFill>
                  <a:schemeClr val="tx2"/>
                </a:solidFill>
              </a:rPr>
              <a:t>campaign</a:t>
            </a:r>
            <a:r>
              <a:rPr lang="en-US" sz="1800" b="1" dirty="0">
                <a:solidFill>
                  <a:schemeClr val="tx2"/>
                </a:solidFill>
              </a:rPr>
              <a:t> optimal </a:t>
            </a:r>
            <a:r>
              <a:rPr lang="en-US" sz="1800" dirty="0" err="1">
                <a:solidFill>
                  <a:srgbClr val="E9C78C"/>
                </a:solidFill>
              </a:rPr>
              <a:t>adalah</a:t>
            </a:r>
            <a:r>
              <a:rPr lang="en-US" sz="1800" b="1" dirty="0">
                <a:solidFill>
                  <a:schemeClr val="tx2"/>
                </a:solidFill>
              </a:rPr>
              <a:t> 1-3x.</a:t>
            </a:r>
          </a:p>
        </p:txBody>
      </p:sp>
    </p:spTree>
    <p:extLst>
      <p:ext uri="{BB962C8B-B14F-4D97-AF65-F5344CB8AC3E}">
        <p14:creationId xmlns:p14="http://schemas.microsoft.com/office/powerpoint/2010/main" val="7789281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194E261D-DC33-1650-22B3-F04E9F2DAD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29568309"/>
              </p:ext>
            </p:extLst>
          </p:nvPr>
        </p:nvGraphicFramePr>
        <p:xfrm>
          <a:off x="1868493" y="1356675"/>
          <a:ext cx="5407013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498" name="Google Shape;498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38484" y="376937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2235200" y="-6167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7300" y="202150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43150" y="23608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4066" y="4024912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5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75650" y="3686975"/>
            <a:ext cx="588600" cy="61862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472;p56">
            <a:extLst>
              <a:ext uri="{FF2B5EF4-FFF2-40B4-BE49-F238E27FC236}">
                <a16:creationId xmlns:a16="http://schemas.microsoft.com/office/drawing/2014/main" id="{5C451013-19A1-48F6-BFAE-0953E84397A8}"/>
              </a:ext>
            </a:extLst>
          </p:cNvPr>
          <p:cNvSpPr txBox="1">
            <a:spLocks/>
          </p:cNvSpPr>
          <p:nvPr/>
        </p:nvSpPr>
        <p:spPr>
          <a:xfrm>
            <a:off x="1055750" y="518802"/>
            <a:ext cx="771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1800" b="1" dirty="0" err="1">
                <a:solidFill>
                  <a:schemeClr val="tx2"/>
                </a:solidFill>
              </a:rPr>
              <a:t>Melakukan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kontak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dengan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nasabah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sebelum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i="1" dirty="0">
                <a:solidFill>
                  <a:schemeClr val="tx2"/>
                </a:solidFill>
              </a:rPr>
              <a:t>campaign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dirty="0" err="1">
                <a:solidFill>
                  <a:srgbClr val="E9C78C"/>
                </a:solidFill>
              </a:rPr>
              <a:t>dapat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meningkatkan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i="1" dirty="0">
                <a:solidFill>
                  <a:schemeClr val="tx2"/>
                </a:solidFill>
              </a:rPr>
              <a:t>conversion rate</a:t>
            </a:r>
          </a:p>
        </p:txBody>
      </p:sp>
    </p:spTree>
    <p:extLst>
      <p:ext uri="{BB962C8B-B14F-4D97-AF65-F5344CB8AC3E}">
        <p14:creationId xmlns:p14="http://schemas.microsoft.com/office/powerpoint/2010/main" val="3150892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56E38BD0-AA1E-40EF-A374-B9134ABB127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1321995"/>
              </p:ext>
            </p:extLst>
          </p:nvPr>
        </p:nvGraphicFramePr>
        <p:xfrm>
          <a:off x="330719" y="1470612"/>
          <a:ext cx="3934736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95CDCC1A-204C-4D6A-9021-E2437378420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39000657"/>
              </p:ext>
            </p:extLst>
          </p:nvPr>
        </p:nvGraphicFramePr>
        <p:xfrm>
          <a:off x="4265113" y="1470481"/>
          <a:ext cx="4548168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0" name="Google Shape;472;p56">
            <a:extLst>
              <a:ext uri="{FF2B5EF4-FFF2-40B4-BE49-F238E27FC236}">
                <a16:creationId xmlns:a16="http://schemas.microsoft.com/office/drawing/2014/main" id="{84698AD5-8342-4B65-A1ED-309B1D26CE94}"/>
              </a:ext>
            </a:extLst>
          </p:cNvPr>
          <p:cNvSpPr txBox="1">
            <a:spLocks/>
          </p:cNvSpPr>
          <p:nvPr/>
        </p:nvSpPr>
        <p:spPr>
          <a:xfrm>
            <a:off x="430069" y="656154"/>
            <a:ext cx="771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en-US" sz="1800" b="1" i="1" dirty="0">
                <a:solidFill>
                  <a:schemeClr val="tx2"/>
                </a:solidFill>
              </a:rPr>
              <a:t>Campaign</a:t>
            </a:r>
            <a:r>
              <a:rPr lang="en-US" sz="1800" dirty="0"/>
              <a:t> </a:t>
            </a:r>
            <a:r>
              <a:rPr lang="en-US" sz="1800" dirty="0" err="1"/>
              <a:t>lebih</a:t>
            </a:r>
            <a:r>
              <a:rPr lang="en-US" sz="1800" dirty="0"/>
              <a:t> </a:t>
            </a:r>
            <a:r>
              <a:rPr lang="en-US" sz="1800" dirty="0" err="1"/>
              <a:t>baik</a:t>
            </a:r>
            <a:r>
              <a:rPr lang="en-US" sz="1800" dirty="0"/>
              <a:t> </a:t>
            </a:r>
            <a:r>
              <a:rPr lang="en-US" sz="1800" b="1" dirty="0" err="1">
                <a:solidFill>
                  <a:schemeClr val="accent2"/>
                </a:solidFill>
              </a:rPr>
              <a:t>dilakukan</a:t>
            </a:r>
            <a:r>
              <a:rPr lang="en-US" sz="1800" b="1" dirty="0"/>
              <a:t> </a:t>
            </a:r>
            <a:r>
              <a:rPr lang="en-US" sz="1800" dirty="0"/>
              <a:t>pada</a:t>
            </a:r>
            <a:r>
              <a:rPr lang="en-US" sz="1800" b="1" dirty="0"/>
              <a:t> </a:t>
            </a:r>
            <a:r>
              <a:rPr lang="en-US" sz="1800" b="1" dirty="0">
                <a:solidFill>
                  <a:schemeClr val="accent2"/>
                </a:solidFill>
              </a:rPr>
              <a:t>1Q </a:t>
            </a:r>
            <a:r>
              <a:rPr lang="en-US" sz="1800" b="1" dirty="0" err="1">
                <a:solidFill>
                  <a:schemeClr val="accent2"/>
                </a:solidFill>
              </a:rPr>
              <a:t>dalam</a:t>
            </a:r>
            <a:r>
              <a:rPr lang="en-US" sz="1800" b="1" dirty="0">
                <a:solidFill>
                  <a:schemeClr val="accent2"/>
                </a:solidFill>
              </a:rPr>
              <a:t> </a:t>
            </a:r>
          </a:p>
          <a:p>
            <a:pPr algn="l"/>
            <a:r>
              <a:rPr lang="en-US" sz="1800" b="1" dirty="0" err="1">
                <a:solidFill>
                  <a:schemeClr val="accent2"/>
                </a:solidFill>
              </a:rPr>
              <a:t>satu</a:t>
            </a:r>
            <a:r>
              <a:rPr lang="en-US" sz="1800" b="1" dirty="0">
                <a:solidFill>
                  <a:schemeClr val="accent2"/>
                </a:solidFill>
              </a:rPr>
              <a:t> </a:t>
            </a:r>
            <a:r>
              <a:rPr lang="en-US" sz="1800" b="1" dirty="0" err="1">
                <a:solidFill>
                  <a:schemeClr val="accent2"/>
                </a:solidFill>
              </a:rPr>
              <a:t>tahun</a:t>
            </a:r>
            <a:r>
              <a:rPr lang="en-US" sz="1800" dirty="0"/>
              <a:t> </a:t>
            </a:r>
            <a:r>
              <a:rPr lang="en-US" sz="1800" dirty="0" err="1"/>
              <a:t>serta</a:t>
            </a:r>
            <a:r>
              <a:rPr lang="en-US" sz="1800" dirty="0"/>
              <a:t> pada </a:t>
            </a:r>
            <a:r>
              <a:rPr lang="en-US" sz="1800" b="1" dirty="0">
                <a:solidFill>
                  <a:schemeClr val="accent2"/>
                </a:solidFill>
              </a:rPr>
              <a:t>1W-2W dalam </a:t>
            </a:r>
            <a:r>
              <a:rPr lang="en-US" sz="1800" b="1" dirty="0" err="1">
                <a:solidFill>
                  <a:schemeClr val="accent2"/>
                </a:solidFill>
              </a:rPr>
              <a:t>satu</a:t>
            </a:r>
            <a:r>
              <a:rPr lang="en-US" sz="1800" b="1" dirty="0">
                <a:solidFill>
                  <a:schemeClr val="accent2"/>
                </a:solidFill>
              </a:rPr>
              <a:t> </a:t>
            </a:r>
            <a:r>
              <a:rPr lang="en-US" sz="1800" b="1" dirty="0" err="1">
                <a:solidFill>
                  <a:schemeClr val="accent2"/>
                </a:solidFill>
              </a:rPr>
              <a:t>bulan</a:t>
            </a:r>
            <a:r>
              <a:rPr lang="en-US" sz="1800" dirty="0"/>
              <a:t>.</a:t>
            </a:r>
            <a:endParaRPr lang="en-ID" sz="1800" dirty="0"/>
          </a:p>
        </p:txBody>
      </p:sp>
      <p:pic>
        <p:nvPicPr>
          <p:cNvPr id="1049" name="Google Shape;1049;p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1003" y="-85251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0" name="Google Shape;1050;p7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9395803">
            <a:off x="7182050" y="-425084"/>
            <a:ext cx="1782850" cy="1677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1" name="Google Shape;1051;p7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81896" y="-231912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2" name="Google Shape;1052;p7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6298734">
            <a:off x="7700466" y="314590"/>
            <a:ext cx="1775043" cy="160052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94463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8" name="Google Shape;508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8740" y="-204067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4108" y="1388874"/>
            <a:ext cx="3571874" cy="3555501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57"/>
          <p:cNvSpPr txBox="1">
            <a:spLocks noGrp="1"/>
          </p:cNvSpPr>
          <p:nvPr>
            <p:ph type="title"/>
          </p:nvPr>
        </p:nvSpPr>
        <p:spPr>
          <a:xfrm>
            <a:off x="732574" y="2473925"/>
            <a:ext cx="4998399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</a:t>
            </a:r>
            <a:endParaRPr dirty="0"/>
          </a:p>
        </p:txBody>
      </p:sp>
      <p:sp>
        <p:nvSpPr>
          <p:cNvPr id="511" name="Google Shape;511;p57"/>
          <p:cNvSpPr txBox="1">
            <a:spLocks noGrp="1"/>
          </p:cNvSpPr>
          <p:nvPr>
            <p:ph type="title" idx="2"/>
          </p:nvPr>
        </p:nvSpPr>
        <p:spPr>
          <a:xfrm>
            <a:off x="732575" y="1178426"/>
            <a:ext cx="2561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513" name="Google Shape;513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7390" y="2118767"/>
            <a:ext cx="1782850" cy="1677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51064" y="1235906"/>
            <a:ext cx="2094200" cy="1744559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57"/>
          <p:cNvPicPr preferRelativeResize="0"/>
          <p:nvPr/>
        </p:nvPicPr>
        <p:blipFill rotWithShape="1">
          <a:blip r:embed="rId6">
            <a:alphaModFix/>
          </a:blip>
          <a:srcRect t="-12106" b="-3741"/>
          <a:stretch/>
        </p:blipFill>
        <p:spPr>
          <a:xfrm>
            <a:off x="6492115" y="2815149"/>
            <a:ext cx="1782850" cy="179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6" name="Google Shape;516;p5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9281807">
            <a:off x="6270256" y="1699712"/>
            <a:ext cx="1000659" cy="51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7" name="Google Shape;517;p5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767076" y="1072151"/>
            <a:ext cx="61699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8" name="Google Shape;518;p5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6298734">
            <a:off x="6188044" y="2471665"/>
            <a:ext cx="1775043" cy="1600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519" name="Google Shape;519;p5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flipH="1">
            <a:off x="7058277" y="770375"/>
            <a:ext cx="1952275" cy="204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p70"/>
          <p:cNvSpPr txBox="1">
            <a:spLocks noGrp="1"/>
          </p:cNvSpPr>
          <p:nvPr>
            <p:ph type="title"/>
          </p:nvPr>
        </p:nvSpPr>
        <p:spPr>
          <a:xfrm>
            <a:off x="710525" y="475021"/>
            <a:ext cx="77268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PREPROCESSING</a:t>
            </a:r>
            <a:endParaRPr dirty="0"/>
          </a:p>
        </p:txBody>
      </p:sp>
      <p:pic>
        <p:nvPicPr>
          <p:cNvPr id="950" name="Google Shape;950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9350" y="118038"/>
            <a:ext cx="3408968" cy="1140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1" name="Google Shape;951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040281">
            <a:off x="5924571" y="59472"/>
            <a:ext cx="3408965" cy="1293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52" name="Google Shape;952;p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45259" y="-1194647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3" name="Google Shape;953;p7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43321" y="845578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4" name="Google Shape;954;p7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>
            <a:off x="7247567" y="194628"/>
            <a:ext cx="1932591" cy="204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653000" y="3822000"/>
            <a:ext cx="3571874" cy="3555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" name="Google Shape;887;p69">
            <a:extLst>
              <a:ext uri="{FF2B5EF4-FFF2-40B4-BE49-F238E27FC236}">
                <a16:creationId xmlns:a16="http://schemas.microsoft.com/office/drawing/2014/main" id="{01BB5F0E-6927-4B54-A324-7F1086D34E60}"/>
              </a:ext>
            </a:extLst>
          </p:cNvPr>
          <p:cNvCxnSpPr>
            <a:cxnSpLocks/>
            <a:stCxn id="40" idx="2"/>
          </p:cNvCxnSpPr>
          <p:nvPr/>
        </p:nvCxnSpPr>
        <p:spPr>
          <a:xfrm>
            <a:off x="1050320" y="1762645"/>
            <a:ext cx="6616480" cy="1876503"/>
          </a:xfrm>
          <a:prstGeom prst="straightConnector1">
            <a:avLst/>
          </a:prstGeom>
          <a:noFill/>
          <a:ln w="127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Google Shape;888;p69">
            <a:extLst>
              <a:ext uri="{FF2B5EF4-FFF2-40B4-BE49-F238E27FC236}">
                <a16:creationId xmlns:a16="http://schemas.microsoft.com/office/drawing/2014/main" id="{41634AB2-F0DE-4206-8B29-7B0F08A4156F}"/>
              </a:ext>
            </a:extLst>
          </p:cNvPr>
          <p:cNvSpPr/>
          <p:nvPr/>
        </p:nvSpPr>
        <p:spPr>
          <a:xfrm>
            <a:off x="1050320" y="1437145"/>
            <a:ext cx="651000" cy="651000"/>
          </a:xfrm>
          <a:prstGeom prst="ellipse">
            <a:avLst/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1</a:t>
            </a:r>
            <a:endParaRPr b="1" dirty="0">
              <a:solidFill>
                <a:schemeClr val="accent2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41" name="Google Shape;890;p69">
            <a:extLst>
              <a:ext uri="{FF2B5EF4-FFF2-40B4-BE49-F238E27FC236}">
                <a16:creationId xmlns:a16="http://schemas.microsoft.com/office/drawing/2014/main" id="{186C937A-6A0C-46A3-92BC-961CA91D1621}"/>
              </a:ext>
            </a:extLst>
          </p:cNvPr>
          <p:cNvSpPr/>
          <p:nvPr/>
        </p:nvSpPr>
        <p:spPr>
          <a:xfrm>
            <a:off x="3087639" y="2055750"/>
            <a:ext cx="651000" cy="651000"/>
          </a:xfrm>
          <a:prstGeom prst="ellipse">
            <a:avLst/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2</a:t>
            </a:r>
            <a:endParaRPr b="1" dirty="0">
              <a:solidFill>
                <a:schemeClr val="accent2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42" name="Google Shape;891;p69">
            <a:extLst>
              <a:ext uri="{FF2B5EF4-FFF2-40B4-BE49-F238E27FC236}">
                <a16:creationId xmlns:a16="http://schemas.microsoft.com/office/drawing/2014/main" id="{D583E2BC-58DC-465E-8DE9-0C0902CFE125}"/>
              </a:ext>
            </a:extLst>
          </p:cNvPr>
          <p:cNvSpPr/>
          <p:nvPr/>
        </p:nvSpPr>
        <p:spPr>
          <a:xfrm>
            <a:off x="5041085" y="2638887"/>
            <a:ext cx="651000" cy="651000"/>
          </a:xfrm>
          <a:prstGeom prst="ellipse">
            <a:avLst/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3</a:t>
            </a:r>
            <a:endParaRPr b="1" dirty="0">
              <a:solidFill>
                <a:schemeClr val="accent2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44" name="Google Shape;472;p56">
            <a:extLst>
              <a:ext uri="{FF2B5EF4-FFF2-40B4-BE49-F238E27FC236}">
                <a16:creationId xmlns:a16="http://schemas.microsoft.com/office/drawing/2014/main" id="{2048DF9F-03AE-40E9-BDED-A0A10101781B}"/>
              </a:ext>
            </a:extLst>
          </p:cNvPr>
          <p:cNvSpPr txBox="1">
            <a:spLocks/>
          </p:cNvSpPr>
          <p:nvPr/>
        </p:nvSpPr>
        <p:spPr>
          <a:xfrm>
            <a:off x="2475150" y="2900592"/>
            <a:ext cx="1875977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R</a:t>
            </a:r>
            <a:r>
              <a:rPr lang="en-ID" sz="1800" dirty="0" err="1">
                <a:solidFill>
                  <a:schemeClr val="tx2"/>
                </a:solidFill>
              </a:rPr>
              <a:t>ank</a:t>
            </a:r>
            <a:r>
              <a:rPr lang="en-ID" sz="1800" dirty="0">
                <a:solidFill>
                  <a:schemeClr val="tx2"/>
                </a:solidFill>
              </a:rPr>
              <a:t> Encoding</a:t>
            </a:r>
          </a:p>
          <a:p>
            <a:r>
              <a:rPr lang="en-ID" sz="1800" dirty="0">
                <a:solidFill>
                  <a:schemeClr val="tx2"/>
                </a:solidFill>
              </a:rPr>
              <a:t>One Hot Encoding</a:t>
            </a:r>
          </a:p>
        </p:txBody>
      </p:sp>
      <p:sp>
        <p:nvSpPr>
          <p:cNvPr id="45" name="Google Shape;472;p56">
            <a:extLst>
              <a:ext uri="{FF2B5EF4-FFF2-40B4-BE49-F238E27FC236}">
                <a16:creationId xmlns:a16="http://schemas.microsoft.com/office/drawing/2014/main" id="{B3D7CC69-A2C6-43FA-B38B-4785C92B0B74}"/>
              </a:ext>
            </a:extLst>
          </p:cNvPr>
          <p:cNvSpPr txBox="1">
            <a:spLocks/>
          </p:cNvSpPr>
          <p:nvPr/>
        </p:nvSpPr>
        <p:spPr>
          <a:xfrm>
            <a:off x="4669746" y="3538505"/>
            <a:ext cx="1574721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Feature Selection</a:t>
            </a:r>
            <a:endParaRPr lang="en-ID" sz="1800" dirty="0">
              <a:solidFill>
                <a:schemeClr val="tx2"/>
              </a:solidFill>
            </a:endParaRPr>
          </a:p>
        </p:txBody>
      </p:sp>
      <p:sp>
        <p:nvSpPr>
          <p:cNvPr id="46" name="Google Shape;472;p56">
            <a:extLst>
              <a:ext uri="{FF2B5EF4-FFF2-40B4-BE49-F238E27FC236}">
                <a16:creationId xmlns:a16="http://schemas.microsoft.com/office/drawing/2014/main" id="{E26E5EF1-2009-45FC-838D-4F6F345C3FE8}"/>
              </a:ext>
            </a:extLst>
          </p:cNvPr>
          <p:cNvSpPr txBox="1">
            <a:spLocks/>
          </p:cNvSpPr>
          <p:nvPr/>
        </p:nvSpPr>
        <p:spPr>
          <a:xfrm>
            <a:off x="6382178" y="4067190"/>
            <a:ext cx="195744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Modelling</a:t>
            </a:r>
            <a:endParaRPr lang="en-ID" sz="1800" dirty="0">
              <a:solidFill>
                <a:schemeClr val="tx2"/>
              </a:solidFill>
            </a:endParaRPr>
          </a:p>
        </p:txBody>
      </p:sp>
      <p:sp>
        <p:nvSpPr>
          <p:cNvPr id="47" name="Google Shape;889;p69">
            <a:extLst>
              <a:ext uri="{FF2B5EF4-FFF2-40B4-BE49-F238E27FC236}">
                <a16:creationId xmlns:a16="http://schemas.microsoft.com/office/drawing/2014/main" id="{63BB8EF7-4188-47E7-8EEC-74EEA80D0BF6}"/>
              </a:ext>
            </a:extLst>
          </p:cNvPr>
          <p:cNvSpPr/>
          <p:nvPr/>
        </p:nvSpPr>
        <p:spPr>
          <a:xfrm>
            <a:off x="7058332" y="3167572"/>
            <a:ext cx="651000" cy="651000"/>
          </a:xfrm>
          <a:prstGeom prst="ellipse">
            <a:avLst/>
          </a:prstGeom>
          <a:solidFill>
            <a:schemeClr val="dk1"/>
          </a:solidFill>
          <a:ln w="127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accent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4</a:t>
            </a:r>
            <a:endParaRPr b="1" dirty="0">
              <a:solidFill>
                <a:schemeClr val="accent2"/>
              </a:solidFill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48" name="Google Shape;472;p56">
            <a:extLst>
              <a:ext uri="{FF2B5EF4-FFF2-40B4-BE49-F238E27FC236}">
                <a16:creationId xmlns:a16="http://schemas.microsoft.com/office/drawing/2014/main" id="{6C7FB5C9-1589-4E6E-9B4A-42CD5C11CC97}"/>
              </a:ext>
            </a:extLst>
          </p:cNvPr>
          <p:cNvSpPr txBox="1">
            <a:spLocks/>
          </p:cNvSpPr>
          <p:nvPr/>
        </p:nvSpPr>
        <p:spPr>
          <a:xfrm>
            <a:off x="538033" y="2198891"/>
            <a:ext cx="1875977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1800" dirty="0">
                <a:solidFill>
                  <a:schemeClr val="tx2"/>
                </a:solidFill>
              </a:rPr>
              <a:t>Train Test Split</a:t>
            </a:r>
            <a:endParaRPr lang="en-ID" sz="1800" dirty="0">
              <a:solidFill>
                <a:schemeClr val="tx2"/>
              </a:solidFill>
            </a:endParaRPr>
          </a:p>
        </p:txBody>
      </p:sp>
      <p:pic>
        <p:nvPicPr>
          <p:cNvPr id="4" name="Google Shape;878;p68">
            <a:extLst>
              <a:ext uri="{FF2B5EF4-FFF2-40B4-BE49-F238E27FC236}">
                <a16:creationId xmlns:a16="http://schemas.microsoft.com/office/drawing/2014/main" id="{1821C99A-0E37-65C3-DC4D-DAC9A27ECB70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784393" y="1669165"/>
            <a:ext cx="58860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881;p68">
            <a:extLst>
              <a:ext uri="{FF2B5EF4-FFF2-40B4-BE49-F238E27FC236}">
                <a16:creationId xmlns:a16="http://schemas.microsoft.com/office/drawing/2014/main" id="{3B1FBAE6-9630-3B5C-C407-09E0A6FB88A5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14400000">
            <a:off x="346142" y="4177650"/>
            <a:ext cx="1088700" cy="981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5"/>
          <p:cNvSpPr txBox="1">
            <a:spLocks noGrp="1"/>
          </p:cNvSpPr>
          <p:nvPr>
            <p:ph type="ctrTitle"/>
          </p:nvPr>
        </p:nvSpPr>
        <p:spPr>
          <a:xfrm>
            <a:off x="497925" y="1639800"/>
            <a:ext cx="5930786" cy="938400"/>
          </a:xfrm>
          <a:prstGeom prst="rect">
            <a:avLst/>
          </a:prstGeom>
        </p:spPr>
        <p:txBody>
          <a:bodyPr spcFirstLastPara="1" wrap="square" lIns="91425" tIns="146300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 dirty="0"/>
              <a:t>BUSINESS PROBLEM</a:t>
            </a:r>
            <a:endParaRPr sz="4000" b="1" dirty="0"/>
          </a:p>
        </p:txBody>
      </p:sp>
      <p:sp>
        <p:nvSpPr>
          <p:cNvPr id="274" name="Google Shape;274;p45"/>
          <p:cNvSpPr txBox="1">
            <a:spLocks noGrp="1"/>
          </p:cNvSpPr>
          <p:nvPr>
            <p:ph type="subTitle" idx="1"/>
          </p:nvPr>
        </p:nvSpPr>
        <p:spPr>
          <a:xfrm>
            <a:off x="556642" y="2547739"/>
            <a:ext cx="4897842" cy="115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D" dirty="0">
                <a:latin typeface="Open Sans" pitchFamily="2" charset="0"/>
                <a:ea typeface="Open Sans" pitchFamily="2" charset="0"/>
                <a:cs typeface="Open Sans" pitchFamily="2" charset="0"/>
              </a:rPr>
              <a:t>Campaign yang </a:t>
            </a:r>
            <a:r>
              <a:rPr lang="en-ID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terlaksana</a:t>
            </a:r>
            <a:r>
              <a:rPr lang="en-ID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ID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belum</a:t>
            </a:r>
            <a:r>
              <a:rPr lang="en-ID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ID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efektif</a:t>
            </a:r>
            <a:r>
              <a:rPr lang="en-ID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ID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karena</a:t>
            </a:r>
            <a:r>
              <a:rPr lang="en-ID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ID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dari</a:t>
            </a:r>
            <a:r>
              <a:rPr lang="en-ID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ID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11.162 </a:t>
            </a:r>
            <a:r>
              <a:rPr lang="en-ID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nasabah</a:t>
            </a:r>
            <a:r>
              <a:rPr lang="en-ID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en-ID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hanya</a:t>
            </a:r>
            <a:r>
              <a:rPr lang="en-ID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ID" sz="1600" b="1" dirty="0">
                <a:solidFill>
                  <a:schemeClr val="bg2">
                    <a:lumMod val="7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47.4% </a:t>
            </a:r>
            <a:r>
              <a:rPr lang="en-ID" sz="1600" b="1" dirty="0" err="1">
                <a:solidFill>
                  <a:schemeClr val="bg2">
                    <a:lumMod val="7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nasabah</a:t>
            </a:r>
            <a:r>
              <a:rPr lang="en-ID" sz="1600" b="1" dirty="0">
                <a:solidFill>
                  <a:schemeClr val="bg2">
                    <a:lumMod val="7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yang </a:t>
            </a:r>
            <a:r>
              <a:rPr lang="en-ID" sz="1600" b="1" i="1" dirty="0">
                <a:solidFill>
                  <a:schemeClr val="bg2">
                    <a:lumMod val="7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subscribe</a:t>
            </a:r>
            <a:r>
              <a:rPr lang="en-ID" sz="1600" b="1" dirty="0">
                <a:solidFill>
                  <a:schemeClr val="bg2">
                    <a:lumMod val="7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ID" sz="1600" b="1" dirty="0" err="1">
                <a:solidFill>
                  <a:schemeClr val="bg2">
                    <a:lumMod val="75000"/>
                  </a:schemeClr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deposito</a:t>
            </a:r>
            <a:r>
              <a:rPr lang="en-ID" dirty="0"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</a:p>
        </p:txBody>
      </p:sp>
      <p:grpSp>
        <p:nvGrpSpPr>
          <p:cNvPr id="275" name="Google Shape;275;p45"/>
          <p:cNvGrpSpPr/>
          <p:nvPr/>
        </p:nvGrpSpPr>
        <p:grpSpPr>
          <a:xfrm>
            <a:off x="5953557" y="-218100"/>
            <a:ext cx="3654949" cy="6082201"/>
            <a:chOff x="5358125" y="-218100"/>
            <a:chExt cx="3654949" cy="6082201"/>
          </a:xfrm>
        </p:grpSpPr>
        <p:pic>
          <p:nvPicPr>
            <p:cNvPr id="276" name="Google Shape;276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58125" y="-2181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7" name="Google Shape;277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5441200" y="23086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78" name="Google Shape;278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4344" y="2308592"/>
            <a:ext cx="1782850" cy="1677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7428860" y="1476424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77932" y="1774450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4337103">
            <a:off x="6604631" y="3023474"/>
            <a:ext cx="1385975" cy="1249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942623" y="3292725"/>
            <a:ext cx="1000659" cy="51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838;p67">
            <a:extLst>
              <a:ext uri="{FF2B5EF4-FFF2-40B4-BE49-F238E27FC236}">
                <a16:creationId xmlns:a16="http://schemas.microsoft.com/office/drawing/2014/main" id="{0AD8B1F9-A4B7-840C-4DE7-7327857817C6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-354524" y="1404194"/>
            <a:ext cx="704750" cy="7001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68"/>
          <p:cNvSpPr txBox="1">
            <a:spLocks noGrp="1"/>
          </p:cNvSpPr>
          <p:nvPr>
            <p:ph type="title"/>
          </p:nvPr>
        </p:nvSpPr>
        <p:spPr>
          <a:xfrm>
            <a:off x="2608575" y="2907704"/>
            <a:ext cx="4390800" cy="13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MODEL &amp; EVALUATION</a:t>
            </a:r>
            <a:endParaRPr dirty="0"/>
          </a:p>
        </p:txBody>
      </p:sp>
      <p:sp>
        <p:nvSpPr>
          <p:cNvPr id="872" name="Google Shape;872;p68"/>
          <p:cNvSpPr txBox="1">
            <a:spLocks noGrp="1"/>
          </p:cNvSpPr>
          <p:nvPr>
            <p:ph type="title" idx="2"/>
          </p:nvPr>
        </p:nvSpPr>
        <p:spPr>
          <a:xfrm>
            <a:off x="6833875" y="2785500"/>
            <a:ext cx="15969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874" name="Google Shape;874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2375" y="-18261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5" name="Google Shape;875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98500" y="138337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6" name="Google Shape;876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27575" y="386975"/>
            <a:ext cx="2685800" cy="2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77" name="Google Shape;877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685820">
            <a:off x="1084050" y="986125"/>
            <a:ext cx="1797025" cy="1690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878" name="Google Shape;878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94775" y="1899425"/>
            <a:ext cx="58860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9" name="Google Shape;879;p6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85800" y="1130450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0" name="Google Shape;880;p6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1820239">
            <a:off x="947299" y="2410313"/>
            <a:ext cx="1797024" cy="1872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81" name="Google Shape;881;p6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-2849632">
            <a:off x="2147917" y="218615"/>
            <a:ext cx="1775044" cy="16005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61"/>
          <p:cNvSpPr txBox="1">
            <a:spLocks noGrp="1"/>
          </p:cNvSpPr>
          <p:nvPr>
            <p:ph type="title"/>
          </p:nvPr>
        </p:nvSpPr>
        <p:spPr>
          <a:xfrm>
            <a:off x="713225" y="475500"/>
            <a:ext cx="77175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RANDOM FOREST</a:t>
            </a:r>
            <a:endParaRPr dirty="0"/>
          </a:p>
        </p:txBody>
      </p:sp>
      <p:sp>
        <p:nvSpPr>
          <p:cNvPr id="609" name="Google Shape;609;p61"/>
          <p:cNvSpPr txBox="1">
            <a:spLocks noGrp="1"/>
          </p:cNvSpPr>
          <p:nvPr>
            <p:ph type="subTitle" idx="4294967295"/>
          </p:nvPr>
        </p:nvSpPr>
        <p:spPr>
          <a:xfrm>
            <a:off x="714800" y="5937247"/>
            <a:ext cx="2119200" cy="11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Despite being red, Mars is a cold place, not hot. The planet is full of iron oxide with reddish cast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0" name="Google Shape;610;p61"/>
          <p:cNvSpPr txBox="1">
            <a:spLocks noGrp="1"/>
          </p:cNvSpPr>
          <p:nvPr>
            <p:ph type="subTitle" idx="4294967295"/>
          </p:nvPr>
        </p:nvSpPr>
        <p:spPr>
          <a:xfrm>
            <a:off x="3517498" y="5937247"/>
            <a:ext cx="2119200" cy="11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It’s a gas giant and the biggest planet in our Solar System. Jupiter is the fourth-brightest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1" name="Google Shape;611;p61"/>
          <p:cNvSpPr txBox="1">
            <a:spLocks noGrp="1"/>
          </p:cNvSpPr>
          <p:nvPr>
            <p:ph type="subTitle" idx="4294967295"/>
          </p:nvPr>
        </p:nvSpPr>
        <p:spPr>
          <a:xfrm>
            <a:off x="6320176" y="5937247"/>
            <a:ext cx="2119200" cy="11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Yes, this is the ringed one. It’s a gas giant, composed mostly of hydrogen and helium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2" name="Google Shape;612;p61"/>
          <p:cNvSpPr txBox="1">
            <a:spLocks noGrp="1"/>
          </p:cNvSpPr>
          <p:nvPr>
            <p:ph type="subTitle" idx="4294967295"/>
          </p:nvPr>
        </p:nvSpPr>
        <p:spPr>
          <a:xfrm>
            <a:off x="713225" y="5565524"/>
            <a:ext cx="21213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CHALLENGE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3" name="Google Shape;613;p61"/>
          <p:cNvSpPr txBox="1">
            <a:spLocks noGrp="1"/>
          </p:cNvSpPr>
          <p:nvPr>
            <p:ph type="subTitle" idx="4294967295"/>
          </p:nvPr>
        </p:nvSpPr>
        <p:spPr>
          <a:xfrm>
            <a:off x="3515917" y="5565524"/>
            <a:ext cx="21213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RESULTS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14" name="Google Shape;614;p61"/>
          <p:cNvSpPr txBox="1">
            <a:spLocks noGrp="1"/>
          </p:cNvSpPr>
          <p:nvPr>
            <p:ph type="subTitle" idx="4294967295"/>
          </p:nvPr>
        </p:nvSpPr>
        <p:spPr>
          <a:xfrm>
            <a:off x="6318608" y="5565524"/>
            <a:ext cx="2121300" cy="46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>
                <a:solidFill>
                  <a:schemeClr val="dk1"/>
                </a:solidFill>
              </a:rPr>
              <a:t>SOLUTION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615" name="Google Shape;615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3325" y="-20686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6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07750" y="-14783"/>
            <a:ext cx="1782850" cy="1677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46691" y="231872"/>
            <a:ext cx="875027" cy="892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618" name="Google Shape;618;p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02000" y="2161125"/>
            <a:ext cx="58860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9" name="Google Shape;619;p6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4396320">
            <a:off x="6861828" y="624899"/>
            <a:ext cx="1344326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1" name="Google Shape;621;p6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394116" y="422475"/>
            <a:ext cx="1000659" cy="5109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9B6DFE9-1BDB-40E6-A3C5-9AD06D37979D}"/>
              </a:ext>
            </a:extLst>
          </p:cNvPr>
          <p:cNvGrpSpPr/>
          <p:nvPr/>
        </p:nvGrpSpPr>
        <p:grpSpPr>
          <a:xfrm>
            <a:off x="785122" y="1951518"/>
            <a:ext cx="2943933" cy="2478497"/>
            <a:chOff x="1029184" y="1662849"/>
            <a:chExt cx="2943933" cy="2478497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71E53C1-7111-4E4D-B3FA-E3C7F530281D}"/>
                </a:ext>
              </a:extLst>
            </p:cNvPr>
            <p:cNvGrpSpPr/>
            <p:nvPr/>
          </p:nvGrpSpPr>
          <p:grpSpPr>
            <a:xfrm>
              <a:off x="1496230" y="1662850"/>
              <a:ext cx="2476887" cy="2035427"/>
              <a:chOff x="1046159" y="1560262"/>
              <a:chExt cx="2476887" cy="2035427"/>
            </a:xfrm>
          </p:grpSpPr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8416BF1A-D340-4A50-BB2F-2DACF0AA1290}"/>
                  </a:ext>
                </a:extLst>
              </p:cNvPr>
              <p:cNvSpPr/>
              <p:nvPr/>
            </p:nvSpPr>
            <p:spPr>
              <a:xfrm>
                <a:off x="1047750" y="1560262"/>
                <a:ext cx="1226731" cy="1011488"/>
              </a:xfrm>
              <a:prstGeom prst="rect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1473</a:t>
                </a:r>
                <a:endParaRPr lang="en-ID" b="1" dirty="0"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AFE5FEA5-C873-4E99-9854-FAEA66565F06}"/>
                  </a:ext>
                </a:extLst>
              </p:cNvPr>
              <p:cNvSpPr/>
              <p:nvPr/>
            </p:nvSpPr>
            <p:spPr>
              <a:xfrm>
                <a:off x="2295525" y="1560262"/>
                <a:ext cx="1226731" cy="1011488"/>
              </a:xfrm>
              <a:prstGeom prst="rect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268</a:t>
                </a:r>
                <a:endParaRPr lang="en-ID" b="1" dirty="0"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A49D7CD1-D6A5-4343-BFD2-70D7E21D3E7F}"/>
                  </a:ext>
                </a:extLst>
              </p:cNvPr>
              <p:cNvSpPr/>
              <p:nvPr/>
            </p:nvSpPr>
            <p:spPr>
              <a:xfrm>
                <a:off x="1046159" y="2584201"/>
                <a:ext cx="1226731" cy="1011488"/>
              </a:xfrm>
              <a:prstGeom prst="rect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675</a:t>
                </a:r>
                <a:endParaRPr lang="en-ID" b="1" dirty="0"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E7502FAC-FDBD-49CA-ADD6-7685169EB84B}"/>
                  </a:ext>
                </a:extLst>
              </p:cNvPr>
              <p:cNvSpPr/>
              <p:nvPr/>
            </p:nvSpPr>
            <p:spPr>
              <a:xfrm>
                <a:off x="2296315" y="2584201"/>
                <a:ext cx="1226731" cy="1011488"/>
              </a:xfrm>
              <a:prstGeom prst="rect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b="1" dirty="0">
                    <a:latin typeface="Open Sans" pitchFamily="2" charset="0"/>
                    <a:ea typeface="Open Sans" pitchFamily="2" charset="0"/>
                    <a:cs typeface="Open Sans" pitchFamily="2" charset="0"/>
                  </a:rPr>
                  <a:t>932</a:t>
                </a:r>
                <a:endParaRPr lang="en-ID" b="1" dirty="0">
                  <a:latin typeface="Open Sans" pitchFamily="2" charset="0"/>
                  <a:ea typeface="Open Sans" pitchFamily="2" charset="0"/>
                  <a:cs typeface="Open Sans" pitchFamily="2" charset="0"/>
                </a:endParaRPr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CC423AC-2110-4E45-AC8C-6ECF437748F1}"/>
                </a:ext>
              </a:extLst>
            </p:cNvPr>
            <p:cNvSpPr/>
            <p:nvPr/>
          </p:nvSpPr>
          <p:spPr>
            <a:xfrm>
              <a:off x="1496230" y="3888966"/>
              <a:ext cx="2476097" cy="252380"/>
            </a:xfrm>
            <a:prstGeom prst="rect">
              <a:avLst/>
            </a:prstGeom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rPr>
                <a:t>Predicted Label</a:t>
              </a:r>
              <a:endParaRPr lang="en-ID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id="{D5E2F69A-B4D3-4FBA-807A-C574A6661768}"/>
                </a:ext>
              </a:extLst>
            </p:cNvPr>
            <p:cNvSpPr/>
            <p:nvPr/>
          </p:nvSpPr>
          <p:spPr>
            <a:xfrm>
              <a:off x="3178105" y="3487614"/>
              <a:ext cx="381000" cy="330926"/>
            </a:xfrm>
            <a:prstGeom prst="triangl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rPr>
                <a:t>1</a:t>
              </a:r>
              <a:endParaRPr lang="en-ID" sz="1100" b="1" dirty="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8B277479-11A6-49BB-AA11-29E05B695542}"/>
                </a:ext>
              </a:extLst>
            </p:cNvPr>
            <p:cNvSpPr/>
            <p:nvPr/>
          </p:nvSpPr>
          <p:spPr>
            <a:xfrm>
              <a:off x="1913185" y="3495234"/>
              <a:ext cx="381000" cy="330926"/>
            </a:xfrm>
            <a:prstGeom prst="triangl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rPr>
                <a:t>0</a:t>
              </a:r>
              <a:endParaRPr lang="en-ID" sz="1100" b="1" dirty="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id="{2DBAC064-E4C8-4A66-A1DF-5319D5D8011E}"/>
                </a:ext>
              </a:extLst>
            </p:cNvPr>
            <p:cNvSpPr/>
            <p:nvPr/>
          </p:nvSpPr>
          <p:spPr>
            <a:xfrm>
              <a:off x="1315511" y="1970397"/>
              <a:ext cx="381000" cy="330926"/>
            </a:xfrm>
            <a:prstGeom prst="triangl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rPr>
                <a:t>0</a:t>
              </a:r>
              <a:endParaRPr lang="en-ID" sz="1100" b="1" dirty="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37" name="Isosceles Triangle 36">
              <a:extLst>
                <a:ext uri="{FF2B5EF4-FFF2-40B4-BE49-F238E27FC236}">
                  <a16:creationId xmlns:a16="http://schemas.microsoft.com/office/drawing/2014/main" id="{FB95FDB6-4789-4F1D-90D0-19FDBFD923D5}"/>
                </a:ext>
              </a:extLst>
            </p:cNvPr>
            <p:cNvSpPr/>
            <p:nvPr/>
          </p:nvSpPr>
          <p:spPr>
            <a:xfrm>
              <a:off x="1305730" y="2982673"/>
              <a:ext cx="381000" cy="330926"/>
            </a:xfrm>
            <a:prstGeom prst="triangl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rPr>
                <a:t>1</a:t>
              </a:r>
              <a:endParaRPr lang="en-ID" sz="1100" b="1" dirty="0">
                <a:solidFill>
                  <a:schemeClr val="tx1"/>
                </a:solidFill>
                <a:latin typeface="Open Sans" pitchFamily="2" charset="0"/>
                <a:ea typeface="Open Sans" pitchFamily="2" charset="0"/>
                <a:cs typeface="Open Sans" pitchFamily="2" charset="0"/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0BCEA03-FDCA-4F10-8C71-953019C1D9C6}"/>
                </a:ext>
              </a:extLst>
            </p:cNvPr>
            <p:cNvSpPr/>
            <p:nvPr/>
          </p:nvSpPr>
          <p:spPr>
            <a:xfrm rot="16200000">
              <a:off x="137660" y="2554373"/>
              <a:ext cx="2035428" cy="252380"/>
            </a:xfrm>
            <a:prstGeom prst="rect">
              <a:avLst/>
            </a:prstGeom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3">
              <a:schemeClr val="lt1"/>
            </a:lnRef>
            <a:fillRef idx="1">
              <a:schemeClr val="dk1"/>
            </a:fillRef>
            <a:effectRef idx="1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b="1" dirty="0">
                  <a:solidFill>
                    <a:schemeClr val="tx2"/>
                  </a:solidFill>
                  <a:latin typeface="Open Sans" pitchFamily="2" charset="0"/>
                  <a:ea typeface="Open Sans" pitchFamily="2" charset="0"/>
                  <a:cs typeface="Open Sans" pitchFamily="2" charset="0"/>
                </a:rPr>
                <a:t>True Label</a:t>
              </a:r>
              <a:endParaRPr lang="en-ID" b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endParaRPr>
            </a:p>
          </p:txBody>
        </p:sp>
      </p:grpSp>
      <p:sp>
        <p:nvSpPr>
          <p:cNvPr id="40" name="Google Shape;472;p56">
            <a:extLst>
              <a:ext uri="{FF2B5EF4-FFF2-40B4-BE49-F238E27FC236}">
                <a16:creationId xmlns:a16="http://schemas.microsoft.com/office/drawing/2014/main" id="{0560DFA2-DFF6-4057-81AB-C3E11ED75B25}"/>
              </a:ext>
            </a:extLst>
          </p:cNvPr>
          <p:cNvSpPr txBox="1">
            <a:spLocks/>
          </p:cNvSpPr>
          <p:nvPr/>
        </p:nvSpPr>
        <p:spPr>
          <a:xfrm>
            <a:off x="3931944" y="2292444"/>
            <a:ext cx="3958297" cy="1569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Model </a:t>
            </a:r>
            <a:r>
              <a:rPr lang="en-US" sz="160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mampu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menangkap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77,6% </a:t>
            </a:r>
            <a:r>
              <a:rPr lang="en-US" sz="160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nasabah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yang </a:t>
            </a:r>
            <a:r>
              <a:rPr lang="en-US" sz="160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sebenarnya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i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subscribe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deposito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diantara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semua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nasabah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yang </a:t>
            </a:r>
            <a:r>
              <a:rPr lang="en-US" sz="160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diprediksi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i="1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subscribe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deposito</a:t>
            </a:r>
            <a:r>
              <a:rPr lang="en-US" sz="1600" dirty="0">
                <a:solidFill>
                  <a:schemeClr val="tx2"/>
                </a:solidFill>
                <a:latin typeface="Open Sans" pitchFamily="2" charset="0"/>
                <a:ea typeface="Open Sans" pitchFamily="2" charset="0"/>
                <a:cs typeface="Open Sans" pitchFamily="2" charset="0"/>
              </a:rPr>
              <a:t>.</a:t>
            </a:r>
          </a:p>
        </p:txBody>
      </p:sp>
      <p:sp>
        <p:nvSpPr>
          <p:cNvPr id="41" name="Google Shape;472;p56">
            <a:extLst>
              <a:ext uri="{FF2B5EF4-FFF2-40B4-BE49-F238E27FC236}">
                <a16:creationId xmlns:a16="http://schemas.microsoft.com/office/drawing/2014/main" id="{AE7238D3-6B50-4C45-9794-E6E441B8846D}"/>
              </a:ext>
            </a:extLst>
          </p:cNvPr>
          <p:cNvSpPr txBox="1">
            <a:spLocks/>
          </p:cNvSpPr>
          <p:nvPr/>
        </p:nvSpPr>
        <p:spPr>
          <a:xfrm>
            <a:off x="689550" y="1580990"/>
            <a:ext cx="3958297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just"/>
            <a:r>
              <a:rPr lang="en-US" sz="1800" b="1" dirty="0">
                <a:solidFill>
                  <a:schemeClr val="tx2"/>
                </a:solidFill>
              </a:rPr>
              <a:t>Precision Score </a:t>
            </a:r>
            <a:r>
              <a:rPr lang="en-US" sz="1800" dirty="0"/>
              <a:t>= </a:t>
            </a:r>
            <a:r>
              <a:rPr lang="en-US" sz="1800" b="1" dirty="0">
                <a:solidFill>
                  <a:schemeClr val="tx2"/>
                </a:solidFill>
              </a:rPr>
              <a:t>77,6%</a:t>
            </a:r>
          </a:p>
          <a:p>
            <a:pPr algn="just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929649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7"/>
          <p:cNvSpPr txBox="1">
            <a:spLocks noGrp="1"/>
          </p:cNvSpPr>
          <p:nvPr>
            <p:ph type="title"/>
          </p:nvPr>
        </p:nvSpPr>
        <p:spPr>
          <a:xfrm>
            <a:off x="1908810" y="3169640"/>
            <a:ext cx="6495690" cy="139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</a:t>
            </a:r>
            <a:endParaRPr dirty="0"/>
          </a:p>
        </p:txBody>
      </p:sp>
      <p:sp>
        <p:nvSpPr>
          <p:cNvPr id="310" name="Google Shape;310;p47"/>
          <p:cNvSpPr txBox="1">
            <a:spLocks noGrp="1"/>
          </p:cNvSpPr>
          <p:nvPr>
            <p:ph type="title" idx="2"/>
          </p:nvPr>
        </p:nvSpPr>
        <p:spPr>
          <a:xfrm>
            <a:off x="5843075" y="1800501"/>
            <a:ext cx="2561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pic>
        <p:nvPicPr>
          <p:cNvPr id="318" name="Google Shape;318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4328" y="886977"/>
            <a:ext cx="875027" cy="892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431;p53">
            <a:extLst>
              <a:ext uri="{FF2B5EF4-FFF2-40B4-BE49-F238E27FC236}">
                <a16:creationId xmlns:a16="http://schemas.microsoft.com/office/drawing/2014/main" id="{12F1F7A0-F407-43B4-B166-2FAD91002120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95714" y="-108032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432;p53">
            <a:extLst>
              <a:ext uri="{FF2B5EF4-FFF2-40B4-BE49-F238E27FC236}">
                <a16:creationId xmlns:a16="http://schemas.microsoft.com/office/drawing/2014/main" id="{BB25626D-291D-4EF7-A240-03C144351F75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0559719">
            <a:off x="-254994" y="970997"/>
            <a:ext cx="3408965" cy="1293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433;p53">
            <a:extLst>
              <a:ext uri="{FF2B5EF4-FFF2-40B4-BE49-F238E27FC236}">
                <a16:creationId xmlns:a16="http://schemas.microsoft.com/office/drawing/2014/main" id="{322A320D-8411-43AB-B6DA-F8810529A87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689715" y="492429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434;p53">
            <a:extLst>
              <a:ext uri="{FF2B5EF4-FFF2-40B4-BE49-F238E27FC236}">
                <a16:creationId xmlns:a16="http://schemas.microsoft.com/office/drawing/2014/main" id="{8CCF453A-DAE3-4B27-B932-F299858DFC5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5628596">
            <a:off x="439485" y="1077693"/>
            <a:ext cx="1782849" cy="16776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435;p53">
            <a:extLst>
              <a:ext uri="{FF2B5EF4-FFF2-40B4-BE49-F238E27FC236}">
                <a16:creationId xmlns:a16="http://schemas.microsoft.com/office/drawing/2014/main" id="{2D19029E-C200-4A35-A296-55C924AF0770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20475378">
            <a:off x="987186" y="309975"/>
            <a:ext cx="1001076" cy="22505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436;p53">
            <a:extLst>
              <a:ext uri="{FF2B5EF4-FFF2-40B4-BE49-F238E27FC236}">
                <a16:creationId xmlns:a16="http://schemas.microsoft.com/office/drawing/2014/main" id="{237D6718-CAF3-4836-8816-4C8134807D6F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0" y="-27025"/>
            <a:ext cx="58860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437;p53">
            <a:extLst>
              <a:ext uri="{FF2B5EF4-FFF2-40B4-BE49-F238E27FC236}">
                <a16:creationId xmlns:a16="http://schemas.microsoft.com/office/drawing/2014/main" id="{CB46F44F-577A-4B19-BB58-0C1101E8D692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739760" y="1970675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438;p53">
            <a:extLst>
              <a:ext uri="{FF2B5EF4-FFF2-40B4-BE49-F238E27FC236}">
                <a16:creationId xmlns:a16="http://schemas.microsoft.com/office/drawing/2014/main" id="{8DAC222A-1E8F-42E2-8E9C-5FD8EDA0317B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1803452">
            <a:off x="974683" y="767676"/>
            <a:ext cx="1026101" cy="2336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6" name="Google Shape;236;p43"/>
          <p:cNvGrpSpPr/>
          <p:nvPr/>
        </p:nvGrpSpPr>
        <p:grpSpPr>
          <a:xfrm>
            <a:off x="3329525" y="1640123"/>
            <a:ext cx="2637351" cy="3510427"/>
            <a:chOff x="3329525" y="1640123"/>
            <a:chExt cx="2637351" cy="3510427"/>
          </a:xfrm>
        </p:grpSpPr>
        <p:pic>
          <p:nvPicPr>
            <p:cNvPr id="237" name="Google Shape;237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29525" y="1640123"/>
              <a:ext cx="2637351" cy="2625254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8" name="Google Shape;238;p43"/>
            <p:cNvPicPr preferRelativeResize="0"/>
            <p:nvPr/>
          </p:nvPicPr>
          <p:blipFill rotWithShape="1">
            <a:blip r:embed="rId3">
              <a:alphaModFix/>
            </a:blip>
            <a:srcRect t="15104" r="70676" b="15097"/>
            <a:stretch/>
          </p:blipFill>
          <p:spPr>
            <a:xfrm rot="5400000">
              <a:off x="4063387" y="3386038"/>
              <a:ext cx="1047401" cy="2481624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239" name="Google Shape;239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3791" y="3305724"/>
            <a:ext cx="1344325" cy="116735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43"/>
          <p:cNvSpPr txBox="1">
            <a:spLocks noGrp="1"/>
          </p:cNvSpPr>
          <p:nvPr>
            <p:ph type="ctrTitle" idx="15"/>
          </p:nvPr>
        </p:nvSpPr>
        <p:spPr>
          <a:xfrm>
            <a:off x="713250" y="475874"/>
            <a:ext cx="7717500" cy="525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TARGET NASABAH</a:t>
            </a:r>
            <a:endParaRPr dirty="0"/>
          </a:p>
        </p:txBody>
      </p:sp>
      <p:sp>
        <p:nvSpPr>
          <p:cNvPr id="244" name="Google Shape;244;p43"/>
          <p:cNvSpPr txBox="1">
            <a:spLocks noGrp="1"/>
          </p:cNvSpPr>
          <p:nvPr>
            <p:ph type="ctrTitle"/>
          </p:nvPr>
        </p:nvSpPr>
        <p:spPr>
          <a:xfrm>
            <a:off x="713225" y="2114799"/>
            <a:ext cx="2084700" cy="57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Usia Tua </a:t>
            </a:r>
            <a:endParaRPr sz="2000" dirty="0"/>
          </a:p>
        </p:txBody>
      </p:sp>
      <p:sp>
        <p:nvSpPr>
          <p:cNvPr id="245" name="Google Shape;245;p43"/>
          <p:cNvSpPr txBox="1">
            <a:spLocks noGrp="1"/>
          </p:cNvSpPr>
          <p:nvPr>
            <p:ph type="subTitle" idx="1"/>
          </p:nvPr>
        </p:nvSpPr>
        <p:spPr>
          <a:xfrm>
            <a:off x="713225" y="2650422"/>
            <a:ext cx="20847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Usia 61+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Seorang pensiunan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Sudah/belum menikah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Minimal jumlah </a:t>
            </a:r>
            <a:r>
              <a:rPr lang="en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balance</a:t>
            </a: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 1400 $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46" name="Google Shape;246;p43"/>
          <p:cNvSpPr txBox="1">
            <a:spLocks noGrp="1"/>
          </p:cNvSpPr>
          <p:nvPr>
            <p:ph type="title" idx="2"/>
          </p:nvPr>
        </p:nvSpPr>
        <p:spPr>
          <a:xfrm>
            <a:off x="713225" y="1565130"/>
            <a:ext cx="2084700" cy="577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47" name="Google Shape;247;p43"/>
          <p:cNvSpPr txBox="1">
            <a:spLocks noGrp="1"/>
          </p:cNvSpPr>
          <p:nvPr>
            <p:ph type="ctrTitle" idx="3"/>
          </p:nvPr>
        </p:nvSpPr>
        <p:spPr>
          <a:xfrm>
            <a:off x="6346026" y="2114799"/>
            <a:ext cx="2084700" cy="577800"/>
          </a:xfrm>
          <a:prstGeom prst="rect">
            <a:avLst/>
          </a:prstGeom>
        </p:spPr>
        <p:txBody>
          <a:bodyPr spcFirstLastPara="1" wrap="square" lIns="274300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Usia Muda</a:t>
            </a:r>
            <a:endParaRPr sz="2000" dirty="0"/>
          </a:p>
        </p:txBody>
      </p:sp>
      <p:sp>
        <p:nvSpPr>
          <p:cNvPr id="248" name="Google Shape;248;p43"/>
          <p:cNvSpPr txBox="1">
            <a:spLocks noGrp="1"/>
          </p:cNvSpPr>
          <p:nvPr>
            <p:ph type="subTitle" idx="4"/>
          </p:nvPr>
        </p:nvSpPr>
        <p:spPr>
          <a:xfrm>
            <a:off x="6346021" y="2650421"/>
            <a:ext cx="2084696" cy="13786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Usia 21-30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Bekerja di-</a:t>
            </a:r>
            <a:r>
              <a:rPr lang="en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level managemen</a:t>
            </a: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t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Belum menikah</a:t>
            </a:r>
          </a:p>
          <a:p>
            <a:pPr marL="342900" lvl="0" indent="-342900" rtl="0">
              <a:spcBef>
                <a:spcPts val="0"/>
              </a:spcBef>
              <a:spcAft>
                <a:spcPts val="0"/>
              </a:spcAft>
              <a:buAutoNum type="arabicPeriod"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Minimal jumlah </a:t>
            </a:r>
            <a:r>
              <a:rPr lang="en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balance  </a:t>
            </a: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450 $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249" name="Google Shape;249;p43"/>
          <p:cNvSpPr txBox="1">
            <a:spLocks noGrp="1"/>
          </p:cNvSpPr>
          <p:nvPr>
            <p:ph type="title" idx="5"/>
          </p:nvPr>
        </p:nvSpPr>
        <p:spPr>
          <a:xfrm>
            <a:off x="6346031" y="1566555"/>
            <a:ext cx="2084700" cy="576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253" name="Google Shape;253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3575325" y="2428300"/>
            <a:ext cx="1952275" cy="204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3306883" y="1260950"/>
            <a:ext cx="1932591" cy="2044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4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83225" y="1537375"/>
            <a:ext cx="839381" cy="803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43432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4"/>
          <p:cNvSpPr txBox="1">
            <a:spLocks noGrp="1"/>
          </p:cNvSpPr>
          <p:nvPr>
            <p:ph type="title"/>
          </p:nvPr>
        </p:nvSpPr>
        <p:spPr>
          <a:xfrm>
            <a:off x="704600" y="475488"/>
            <a:ext cx="665632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PELAKSANAAN CAMPAIGN</a:t>
            </a:r>
            <a:endParaRPr dirty="0"/>
          </a:p>
        </p:txBody>
      </p:sp>
      <p:sp>
        <p:nvSpPr>
          <p:cNvPr id="261" name="Google Shape;261;p44"/>
          <p:cNvSpPr txBox="1">
            <a:spLocks noGrp="1"/>
          </p:cNvSpPr>
          <p:nvPr>
            <p:ph type="body" idx="1"/>
          </p:nvPr>
        </p:nvSpPr>
        <p:spPr>
          <a:xfrm>
            <a:off x="4535818" y="1190514"/>
            <a:ext cx="4157663" cy="35002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68300" lvl="0" indent="-3429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Melaksanakan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campaign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pada bulan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Januari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Februari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, dan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Maret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(1Q).</a:t>
            </a:r>
          </a:p>
          <a:p>
            <a:pPr marL="368300" indent="-342900" algn="just">
              <a:lnSpc>
                <a:spcPct val="150000"/>
              </a:lnSpc>
              <a:buSzPts val="1400"/>
              <a:buFont typeface="+mj-lt"/>
              <a:buAutoNum type="arabicPeriod"/>
            </a:pP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Melaksanakan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campaign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via </a:t>
            </a:r>
            <a:r>
              <a:rPr lang="en-US" sz="1600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push notification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dan </a:t>
            </a:r>
            <a:r>
              <a:rPr lang="en-US" sz="1600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email 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1x pada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minggu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pertama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disetiap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bulan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dengan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tujuan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awareness.</a:t>
            </a:r>
            <a:endParaRPr lang="en-US" sz="1600"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368300" indent="-342900" algn="just">
              <a:lnSpc>
                <a:spcPct val="150000"/>
              </a:lnSpc>
              <a:buSzPts val="1400"/>
              <a:buFont typeface="+mj-lt"/>
              <a:buAutoNum type="arabicPeriod"/>
            </a:pP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Melaksanakan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campaign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via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telepon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1x pada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minggu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kedua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disetiap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bulan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dengan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tujuan</a:t>
            </a:r>
            <a:r>
              <a:rPr lang="en-US" sz="1600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sz="1600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conversion.</a:t>
            </a:r>
          </a:p>
        </p:txBody>
      </p:sp>
      <p:pic>
        <p:nvPicPr>
          <p:cNvPr id="262" name="Google Shape;26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987" y="116772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0225" y="2469463"/>
            <a:ext cx="3408968" cy="1140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040281">
            <a:off x="735446" y="2410897"/>
            <a:ext cx="3408965" cy="1293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71486" y="1704051"/>
            <a:ext cx="1026100" cy="2336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4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107288" y="2577850"/>
            <a:ext cx="1001075" cy="2250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4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02400" y="3258525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4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965300" y="3586366"/>
            <a:ext cx="704744" cy="7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447;p54">
            <a:extLst>
              <a:ext uri="{FF2B5EF4-FFF2-40B4-BE49-F238E27FC236}">
                <a16:creationId xmlns:a16="http://schemas.microsoft.com/office/drawing/2014/main" id="{425E97B9-6BE4-06B3-B32A-A0121E85B445}"/>
              </a:ext>
            </a:extLst>
          </p:cNvPr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 rot="14222335">
            <a:off x="8437793" y="-328017"/>
            <a:ext cx="2685800" cy="2685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0377908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57"/>
          <p:cNvSpPr txBox="1">
            <a:spLocks noGrp="1"/>
          </p:cNvSpPr>
          <p:nvPr>
            <p:ph type="title"/>
          </p:nvPr>
        </p:nvSpPr>
        <p:spPr>
          <a:xfrm>
            <a:off x="732574" y="2473925"/>
            <a:ext cx="4998399" cy="69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SIMULATION</a:t>
            </a:r>
            <a:endParaRPr dirty="0"/>
          </a:p>
        </p:txBody>
      </p:sp>
      <p:sp>
        <p:nvSpPr>
          <p:cNvPr id="511" name="Google Shape;511;p57"/>
          <p:cNvSpPr txBox="1">
            <a:spLocks noGrp="1"/>
          </p:cNvSpPr>
          <p:nvPr>
            <p:ph type="title" idx="2"/>
          </p:nvPr>
        </p:nvSpPr>
        <p:spPr>
          <a:xfrm>
            <a:off x="732575" y="1178426"/>
            <a:ext cx="25614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pic>
        <p:nvPicPr>
          <p:cNvPr id="21" name="Google Shape;445;p54">
            <a:extLst>
              <a:ext uri="{FF2B5EF4-FFF2-40B4-BE49-F238E27FC236}">
                <a16:creationId xmlns:a16="http://schemas.microsoft.com/office/drawing/2014/main" id="{4ED70079-6655-4C41-8351-7412016AC326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0070" y="-13343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446;p54">
            <a:extLst>
              <a:ext uri="{FF2B5EF4-FFF2-40B4-BE49-F238E27FC236}">
                <a16:creationId xmlns:a16="http://schemas.microsoft.com/office/drawing/2014/main" id="{A62E272A-3523-4270-B5A6-7929DFAF365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327345" y="238147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447;p54">
            <a:extLst>
              <a:ext uri="{FF2B5EF4-FFF2-40B4-BE49-F238E27FC236}">
                <a16:creationId xmlns:a16="http://schemas.microsoft.com/office/drawing/2014/main" id="{E46858D1-A99A-4F92-B108-459C22118F72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35345" y="1646100"/>
            <a:ext cx="2685800" cy="2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448;p54">
            <a:extLst>
              <a:ext uri="{FF2B5EF4-FFF2-40B4-BE49-F238E27FC236}">
                <a16:creationId xmlns:a16="http://schemas.microsoft.com/office/drawing/2014/main" id="{27F4D432-E7A1-4238-A46A-EC78DCDF3D3B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685820">
            <a:off x="6996045" y="2041650"/>
            <a:ext cx="1797025" cy="169097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449;p54">
            <a:extLst>
              <a:ext uri="{FF2B5EF4-FFF2-40B4-BE49-F238E27FC236}">
                <a16:creationId xmlns:a16="http://schemas.microsoft.com/office/drawing/2014/main" id="{FB931469-F80C-4F3E-9CBC-2FB7DEF357D8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29920" y="2324400"/>
            <a:ext cx="58860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450;p54">
            <a:extLst>
              <a:ext uri="{FF2B5EF4-FFF2-40B4-BE49-F238E27FC236}">
                <a16:creationId xmlns:a16="http://schemas.microsoft.com/office/drawing/2014/main" id="{C8E116CE-28ED-44B1-BBC3-34E4B43B1E81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81645" y="3604350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451;p54">
            <a:extLst>
              <a:ext uri="{FF2B5EF4-FFF2-40B4-BE49-F238E27FC236}">
                <a16:creationId xmlns:a16="http://schemas.microsoft.com/office/drawing/2014/main" id="{91E2D77F-BC40-47A4-9517-929500DAFFCF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49020" y="881338"/>
            <a:ext cx="1797024" cy="187265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452;p54">
            <a:extLst>
              <a:ext uri="{FF2B5EF4-FFF2-40B4-BE49-F238E27FC236}">
                <a16:creationId xmlns:a16="http://schemas.microsoft.com/office/drawing/2014/main" id="{769AC1AD-ED6F-4E30-A903-0210B4E133FB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rot="21599984">
            <a:off x="5800387" y="2555715"/>
            <a:ext cx="1775044" cy="16005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06278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32756" y="3251151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5909" y="4251309"/>
            <a:ext cx="875027" cy="892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2528" y="4824215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7675" y="-208827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77725" y="317141"/>
            <a:ext cx="704744" cy="7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5703" y="-279401"/>
            <a:ext cx="1344325" cy="11673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608;p61">
            <a:extLst>
              <a:ext uri="{FF2B5EF4-FFF2-40B4-BE49-F238E27FC236}">
                <a16:creationId xmlns:a16="http://schemas.microsoft.com/office/drawing/2014/main" id="{8B4FEE88-F09E-4E06-B37B-5243AB1E03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528" y="474758"/>
            <a:ext cx="77175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CONVERSION RATE CALCULATION</a:t>
            </a:r>
            <a:endParaRPr dirty="0"/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5B067B4C-8911-F960-61EE-0F5E979882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6281337"/>
              </p:ext>
            </p:extLst>
          </p:nvPr>
        </p:nvGraphicFramePr>
        <p:xfrm>
          <a:off x="698816" y="1756801"/>
          <a:ext cx="7746369" cy="2667000"/>
        </p:xfrm>
        <a:graphic>
          <a:graphicData uri="http://schemas.openxmlformats.org/drawingml/2006/table">
            <a:tbl>
              <a:tblPr firstRow="1" bandRow="1">
                <a:tableStyleId>{23236B77-C8EF-4434-BC23-BF697F3656AB}</a:tableStyleId>
              </a:tblPr>
              <a:tblGrid>
                <a:gridCol w="2582123">
                  <a:extLst>
                    <a:ext uri="{9D8B030D-6E8A-4147-A177-3AD203B41FA5}">
                      <a16:colId xmlns:a16="http://schemas.microsoft.com/office/drawing/2014/main" val="2773876256"/>
                    </a:ext>
                  </a:extLst>
                </a:gridCol>
                <a:gridCol w="2582123">
                  <a:extLst>
                    <a:ext uri="{9D8B030D-6E8A-4147-A177-3AD203B41FA5}">
                      <a16:colId xmlns:a16="http://schemas.microsoft.com/office/drawing/2014/main" val="3019393149"/>
                    </a:ext>
                  </a:extLst>
                </a:gridCol>
                <a:gridCol w="2582123">
                  <a:extLst>
                    <a:ext uri="{9D8B030D-6E8A-4147-A177-3AD203B41FA5}">
                      <a16:colId xmlns:a16="http://schemas.microsoft.com/office/drawing/2014/main" val="349644381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Item</a:t>
                      </a:r>
                      <a:endParaRPr lang="en-ID" sz="1400" b="1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Baseline Data </a:t>
                      </a:r>
                      <a:r>
                        <a:rPr lang="en-US" sz="1400" b="1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tanpa</a:t>
                      </a:r>
                      <a:r>
                        <a:rPr lang="en-US" sz="1400" b="1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Model</a:t>
                      </a:r>
                      <a:endParaRPr lang="en-ID" sz="1400" b="1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Data Test </a:t>
                      </a:r>
                      <a:r>
                        <a:rPr lang="en-US" sz="1400" b="1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dengan</a:t>
                      </a:r>
                      <a:r>
                        <a:rPr lang="en-US" sz="1400" b="1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Model</a:t>
                      </a:r>
                      <a:endParaRPr lang="en-ID" sz="1400" b="1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9005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Total </a:t>
                      </a:r>
                      <a:r>
                        <a:rPr lang="en-US" sz="1400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nasabah</a:t>
                      </a: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yang </a:t>
                      </a:r>
                      <a:r>
                        <a:rPr lang="en-US" sz="1400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ditelepon</a:t>
                      </a: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11.162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1.200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7672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Total </a:t>
                      </a:r>
                      <a:r>
                        <a:rPr lang="en-US" sz="1400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nasabah</a:t>
                      </a: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yang subscribe </a:t>
                      </a:r>
                      <a:r>
                        <a:rPr lang="en-US" sz="1400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deposito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5.289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932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46305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Total </a:t>
                      </a:r>
                      <a:r>
                        <a:rPr lang="en-US" sz="1400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nasabah</a:t>
                      </a: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yang </a:t>
                      </a:r>
                      <a:r>
                        <a:rPr lang="en-US" sz="1400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tidak</a:t>
                      </a: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subscribe </a:t>
                      </a:r>
                      <a:r>
                        <a:rPr lang="en-US" sz="1400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deposito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5.873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268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65604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Conversion Rate(%)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47,4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77,6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2120153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 err="1">
                          <a:solidFill>
                            <a:srgbClr val="000000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Peningkatan</a:t>
                      </a:r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Conversion Rate (%)</a:t>
                      </a:r>
                      <a:endParaRPr lang="en-ID" sz="1400" b="1" dirty="0">
                        <a:solidFill>
                          <a:srgbClr val="000000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78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30,2</a:t>
                      </a:r>
                      <a:endParaRPr lang="en-ID" sz="1400" b="1" dirty="0">
                        <a:solidFill>
                          <a:srgbClr val="000000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7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49133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03686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5B067B4C-8911-F960-61EE-0F5E979882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1612615"/>
              </p:ext>
            </p:extLst>
          </p:nvPr>
        </p:nvGraphicFramePr>
        <p:xfrm>
          <a:off x="560525" y="1584309"/>
          <a:ext cx="8041506" cy="2667000"/>
        </p:xfrm>
        <a:graphic>
          <a:graphicData uri="http://schemas.openxmlformats.org/drawingml/2006/table">
            <a:tbl>
              <a:tblPr firstRow="1" bandRow="1">
                <a:tableStyleId>{23236B77-C8EF-4434-BC23-BF697F3656AB}</a:tableStyleId>
              </a:tblPr>
              <a:tblGrid>
                <a:gridCol w="2680502">
                  <a:extLst>
                    <a:ext uri="{9D8B030D-6E8A-4147-A177-3AD203B41FA5}">
                      <a16:colId xmlns:a16="http://schemas.microsoft.com/office/drawing/2014/main" val="2773876256"/>
                    </a:ext>
                  </a:extLst>
                </a:gridCol>
                <a:gridCol w="2680502">
                  <a:extLst>
                    <a:ext uri="{9D8B030D-6E8A-4147-A177-3AD203B41FA5}">
                      <a16:colId xmlns:a16="http://schemas.microsoft.com/office/drawing/2014/main" val="3019393149"/>
                    </a:ext>
                  </a:extLst>
                </a:gridCol>
                <a:gridCol w="2680502">
                  <a:extLst>
                    <a:ext uri="{9D8B030D-6E8A-4147-A177-3AD203B41FA5}">
                      <a16:colId xmlns:a16="http://schemas.microsoft.com/office/drawing/2014/main" val="349644381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Item</a:t>
                      </a:r>
                      <a:endParaRPr lang="en-ID" sz="1400" b="1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Baseline Data </a:t>
                      </a:r>
                      <a:r>
                        <a:rPr lang="en-US" sz="1400" b="1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tanpa</a:t>
                      </a:r>
                      <a:r>
                        <a:rPr lang="en-US" sz="1400" b="1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Model</a:t>
                      </a:r>
                      <a:endParaRPr lang="en-ID" sz="1400" b="1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Data Test </a:t>
                      </a:r>
                      <a:r>
                        <a:rPr lang="en-US" sz="1400" b="1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dengan</a:t>
                      </a:r>
                      <a:r>
                        <a:rPr lang="en-US" sz="1400" b="1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Model</a:t>
                      </a:r>
                      <a:endParaRPr lang="en-ID" sz="1400" b="1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9005347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Biaya</a:t>
                      </a: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campaign/</a:t>
                      </a:r>
                      <a:r>
                        <a:rPr lang="en-US" sz="1400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nasabah</a:t>
                      </a: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($)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5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5</a:t>
                      </a:r>
                      <a:endParaRPr lang="en-ID" sz="1400" dirty="0">
                        <a:solidFill>
                          <a:schemeClr val="tx2"/>
                        </a:solidFill>
                        <a:latin typeface="Open Sans" pitchFamily="2" charset="0"/>
                        <a:ea typeface="Open Sans" pitchFamily="2" charset="0"/>
                        <a:cs typeface="Open Sans" pitchFamily="2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767271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Total </a:t>
                      </a:r>
                      <a:r>
                        <a:rPr lang="en-US" sz="1400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biaya</a:t>
                      </a: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campaign ($)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55.810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6.000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4630548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Gross Profit/</a:t>
                      </a:r>
                      <a:r>
                        <a:rPr lang="en-US" sz="1400" dirty="0" err="1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nasabah</a:t>
                      </a: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6560406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Total Gross Profit ($)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52.890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9.320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212015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Total Net Profit ($)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D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-2.920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ID" sz="1400" dirty="0">
                          <a:solidFill>
                            <a:schemeClr val="tx2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3.320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1426368"/>
                  </a:ext>
                </a:extLst>
              </a:tr>
              <a:tr h="3810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 err="1">
                          <a:solidFill>
                            <a:srgbClr val="000000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Peningkatan</a:t>
                      </a:r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 Net Profit (%)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78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rgbClr val="000000"/>
                          </a:solidFill>
                          <a:latin typeface="Open Sans" pitchFamily="2" charset="0"/>
                          <a:ea typeface="Open Sans" pitchFamily="2" charset="0"/>
                          <a:cs typeface="Open Sans" pitchFamily="2" charset="0"/>
                        </a:rPr>
                        <a:t>13,6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C7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4913394"/>
                  </a:ext>
                </a:extLst>
              </a:tr>
            </a:tbl>
          </a:graphicData>
        </a:graphic>
      </p:graphicFrame>
      <p:pic>
        <p:nvPicPr>
          <p:cNvPr id="402" name="Google Shape;40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732756" y="3251151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5909" y="4251309"/>
            <a:ext cx="875027" cy="892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2528" y="4824215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7675" y="-208827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77725" y="317141"/>
            <a:ext cx="704744" cy="7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5703" y="-279401"/>
            <a:ext cx="1344325" cy="116735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608;p61">
            <a:extLst>
              <a:ext uri="{FF2B5EF4-FFF2-40B4-BE49-F238E27FC236}">
                <a16:creationId xmlns:a16="http://schemas.microsoft.com/office/drawing/2014/main" id="{8B4FEE88-F09E-4E06-B37B-5243AB1E03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528" y="474758"/>
            <a:ext cx="77175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PROFIT CALCULATION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496424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" name="Google Shape;457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1493125" y="23223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58" name="Google Shape;458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450" y="3311067"/>
            <a:ext cx="1782850" cy="1677633"/>
          </a:xfrm>
          <a:prstGeom prst="rect">
            <a:avLst/>
          </a:prstGeom>
          <a:noFill/>
          <a:ln>
            <a:noFill/>
          </a:ln>
        </p:spPr>
      </p:pic>
      <p:sp>
        <p:nvSpPr>
          <p:cNvPr id="459" name="Google Shape;459;p55"/>
          <p:cNvSpPr txBox="1">
            <a:spLocks noGrp="1"/>
          </p:cNvSpPr>
          <p:nvPr>
            <p:ph type="title"/>
          </p:nvPr>
        </p:nvSpPr>
        <p:spPr>
          <a:xfrm>
            <a:off x="1500450" y="1614300"/>
            <a:ext cx="6143100" cy="191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THANK YOU!</a:t>
            </a:r>
            <a:endParaRPr dirty="0">
              <a:solidFill>
                <a:schemeClr val="dk2"/>
              </a:solidFill>
            </a:endParaRPr>
          </a:p>
        </p:txBody>
      </p:sp>
      <p:pic>
        <p:nvPicPr>
          <p:cNvPr id="460" name="Google Shape;460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91300" y="-139312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1020500" y="3068500"/>
            <a:ext cx="2685800" cy="2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5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4625" y="3897325"/>
            <a:ext cx="588600" cy="618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5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6275" y="3769925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7375" y="342517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226050" y="-155777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5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024353" y="-282552"/>
            <a:ext cx="1887293" cy="196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7" name="Google Shape;467;p5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7078783" y="-103500"/>
            <a:ext cx="1932591" cy="204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oogle Shape;275;p45">
            <a:extLst>
              <a:ext uri="{FF2B5EF4-FFF2-40B4-BE49-F238E27FC236}">
                <a16:creationId xmlns:a16="http://schemas.microsoft.com/office/drawing/2014/main" id="{84F6CB7A-7FD5-7FA9-4F4F-6B3BA6BD8D08}"/>
              </a:ext>
            </a:extLst>
          </p:cNvPr>
          <p:cNvGrpSpPr/>
          <p:nvPr/>
        </p:nvGrpSpPr>
        <p:grpSpPr>
          <a:xfrm>
            <a:off x="500167" y="1047370"/>
            <a:ext cx="3654949" cy="6082201"/>
            <a:chOff x="5358125" y="-218100"/>
            <a:chExt cx="3654949" cy="6082201"/>
          </a:xfrm>
        </p:grpSpPr>
        <p:pic>
          <p:nvPicPr>
            <p:cNvPr id="5" name="Google Shape;276;p45">
              <a:extLst>
                <a:ext uri="{FF2B5EF4-FFF2-40B4-BE49-F238E27FC236}">
                  <a16:creationId xmlns:a16="http://schemas.microsoft.com/office/drawing/2014/main" id="{3805CEEF-106E-1C14-B2EC-F6A275F8DAB0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358125" y="-2181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Google Shape;277;p45">
              <a:extLst>
                <a:ext uri="{FF2B5EF4-FFF2-40B4-BE49-F238E27FC236}">
                  <a16:creationId xmlns:a16="http://schemas.microsoft.com/office/drawing/2014/main" id="{5F0232F1-701B-08D6-4DA1-7B2A1C041F8D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 flipH="1">
              <a:off x="5441200" y="2308600"/>
              <a:ext cx="3571874" cy="355550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28" name="Google Shape;828;p67"/>
          <p:cNvSpPr txBox="1">
            <a:spLocks noGrp="1"/>
          </p:cNvSpPr>
          <p:nvPr>
            <p:ph type="subTitle" idx="1"/>
          </p:nvPr>
        </p:nvSpPr>
        <p:spPr>
          <a:xfrm>
            <a:off x="4988884" y="1511238"/>
            <a:ext cx="3531255" cy="7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Conversion rate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nasabah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yang </a:t>
            </a:r>
            <a:r>
              <a:rPr lang="en-US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subscribe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deposito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berdasarkan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hasil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Machine Learning.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830" name="Google Shape;830;p67"/>
          <p:cNvSpPr txBox="1">
            <a:spLocks noGrp="1"/>
          </p:cNvSpPr>
          <p:nvPr>
            <p:ph type="subTitle" idx="3"/>
          </p:nvPr>
        </p:nvSpPr>
        <p:spPr>
          <a:xfrm>
            <a:off x="4956985" y="3304292"/>
            <a:ext cx="3240718" cy="76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Target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nasabah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dan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metode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pelaksanaan </a:t>
            </a:r>
            <a:r>
              <a:rPr lang="en-US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campaign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berdasarkan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-US" dirty="0" err="1">
                <a:latin typeface="Open Sans" pitchFamily="2" charset="0"/>
                <a:ea typeface="Open Sans" pitchFamily="2" charset="0"/>
                <a:cs typeface="Open Sans" pitchFamily="2" charset="0"/>
              </a:rPr>
              <a:t>hasil</a:t>
            </a:r>
            <a:r>
              <a:rPr lang="en-US" dirty="0">
                <a:latin typeface="Open Sans" pitchFamily="2" charset="0"/>
                <a:ea typeface="Open Sans" pitchFamily="2" charset="0"/>
                <a:cs typeface="Open Sans" pitchFamily="2" charset="0"/>
              </a:rPr>
              <a:t> Exploratory Data Analysis.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831" name="Google Shape;831;p67"/>
          <p:cNvSpPr txBox="1">
            <a:spLocks noGrp="1"/>
          </p:cNvSpPr>
          <p:nvPr>
            <p:ph type="subTitle" idx="4"/>
          </p:nvPr>
        </p:nvSpPr>
        <p:spPr>
          <a:xfrm>
            <a:off x="4988885" y="1205328"/>
            <a:ext cx="2336100" cy="394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 dirty="0"/>
              <a:t>PREDICTION</a:t>
            </a:r>
            <a:endParaRPr b="1" dirty="0"/>
          </a:p>
        </p:txBody>
      </p:sp>
      <p:sp>
        <p:nvSpPr>
          <p:cNvPr id="833" name="Google Shape;833;p67"/>
          <p:cNvSpPr txBox="1">
            <a:spLocks noGrp="1"/>
          </p:cNvSpPr>
          <p:nvPr>
            <p:ph type="subTitle" idx="6"/>
          </p:nvPr>
        </p:nvSpPr>
        <p:spPr>
          <a:xfrm>
            <a:off x="4956984" y="2998378"/>
            <a:ext cx="2900469" cy="394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b="1" dirty="0"/>
              <a:t>RECOMMENDATIONS</a:t>
            </a:r>
            <a:endParaRPr b="1" dirty="0"/>
          </a:p>
        </p:txBody>
      </p:sp>
      <p:sp>
        <p:nvSpPr>
          <p:cNvPr id="834" name="Google Shape;834;p67"/>
          <p:cNvSpPr txBox="1">
            <a:spLocks noGrp="1"/>
          </p:cNvSpPr>
          <p:nvPr>
            <p:ph type="title"/>
          </p:nvPr>
        </p:nvSpPr>
        <p:spPr>
          <a:xfrm>
            <a:off x="713225" y="475488"/>
            <a:ext cx="36114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OBJECTIVES</a:t>
            </a:r>
            <a:endParaRPr dirty="0"/>
          </a:p>
        </p:txBody>
      </p:sp>
      <p:pic>
        <p:nvPicPr>
          <p:cNvPr id="836" name="Google Shape;836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305768">
            <a:off x="608975" y="2159913"/>
            <a:ext cx="3408966" cy="1140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837" name="Google Shape;837;p6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34099" y="3335575"/>
            <a:ext cx="2244101" cy="1554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8" name="Google Shape;838;p6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4646" y="1404194"/>
            <a:ext cx="704750" cy="700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839" name="Google Shape;839;p6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3160153">
            <a:off x="1293604" y="1456848"/>
            <a:ext cx="1887293" cy="1966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0" name="Google Shape;840;p6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772287">
            <a:off x="1917088" y="1355677"/>
            <a:ext cx="1026100" cy="2336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280;p45">
            <a:extLst>
              <a:ext uri="{FF2B5EF4-FFF2-40B4-BE49-F238E27FC236}">
                <a16:creationId xmlns:a16="http://schemas.microsoft.com/office/drawing/2014/main" id="{80EFF816-397B-B7AB-CDC0-1FBEC250D315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178590" y="3309237"/>
            <a:ext cx="839381" cy="803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oogle Shape;593;p60">
            <a:extLst>
              <a:ext uri="{FF2B5EF4-FFF2-40B4-BE49-F238E27FC236}">
                <a16:creationId xmlns:a16="http://schemas.microsoft.com/office/drawing/2014/main" id="{59CE12E8-73F9-C782-FD40-BD3A9B05DCC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0700000">
            <a:off x="3446851" y="351139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597;p60">
            <a:extLst>
              <a:ext uri="{FF2B5EF4-FFF2-40B4-BE49-F238E27FC236}">
                <a16:creationId xmlns:a16="http://schemas.microsoft.com/office/drawing/2014/main" id="{E67E2201-1842-CC8D-C96B-74A4CBBA686B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20700000">
            <a:off x="5397501" y="4800020"/>
            <a:ext cx="2685800" cy="2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598;p60">
            <a:extLst>
              <a:ext uri="{FF2B5EF4-FFF2-40B4-BE49-F238E27FC236}">
                <a16:creationId xmlns:a16="http://schemas.microsoft.com/office/drawing/2014/main" id="{7EC88213-1254-F44B-3E55-428BEE0A268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9022100">
            <a:off x="6180150" y="5224412"/>
            <a:ext cx="1782850" cy="1677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oogle Shape;599;p60">
            <a:extLst>
              <a:ext uri="{FF2B5EF4-FFF2-40B4-BE49-F238E27FC236}">
                <a16:creationId xmlns:a16="http://schemas.microsoft.com/office/drawing/2014/main" id="{1EDE2B8D-E733-798C-6539-7AD1682E0EC6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19771008">
            <a:off x="5223638" y="4974708"/>
            <a:ext cx="1026100" cy="2336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600;p60">
            <a:extLst>
              <a:ext uri="{FF2B5EF4-FFF2-40B4-BE49-F238E27FC236}">
                <a16:creationId xmlns:a16="http://schemas.microsoft.com/office/drawing/2014/main" id="{21B95CA6-2972-B49D-7678-CBEE74F13659}"/>
              </a:ext>
            </a:extLst>
          </p:cNvPr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81272">
            <a:off x="6068874" y="5174084"/>
            <a:ext cx="1001076" cy="2250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Google Shape;601;p60">
            <a:extLst>
              <a:ext uri="{FF2B5EF4-FFF2-40B4-BE49-F238E27FC236}">
                <a16:creationId xmlns:a16="http://schemas.microsoft.com/office/drawing/2014/main" id="{BE68A417-5456-ADE7-174E-6485C45FE8A4}"/>
              </a:ext>
            </a:extLst>
          </p:cNvPr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20700000">
            <a:off x="7461638" y="5420245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602;p60">
            <a:extLst>
              <a:ext uri="{FF2B5EF4-FFF2-40B4-BE49-F238E27FC236}">
                <a16:creationId xmlns:a16="http://schemas.microsoft.com/office/drawing/2014/main" id="{34343E1E-AF59-8887-52B0-F4D29D657AAB}"/>
              </a:ext>
            </a:extLst>
          </p:cNvPr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56876" y="6240063"/>
            <a:ext cx="704744" cy="740700"/>
          </a:xfrm>
          <a:prstGeom prst="rect">
            <a:avLst/>
          </a:prstGeom>
          <a:noFill/>
          <a:ln>
            <a:noFill/>
          </a:ln>
        </p:spPr>
      </p:pic>
      <p:sp>
        <p:nvSpPr>
          <p:cNvPr id="960" name="Google Shape;960;p71"/>
          <p:cNvSpPr txBox="1">
            <a:spLocks noGrp="1"/>
          </p:cNvSpPr>
          <p:nvPr>
            <p:ph type="title"/>
          </p:nvPr>
        </p:nvSpPr>
        <p:spPr>
          <a:xfrm>
            <a:off x="713225" y="475488"/>
            <a:ext cx="7724100" cy="530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BUSINESS QUESTIONS</a:t>
            </a:r>
            <a:endParaRPr dirty="0"/>
          </a:p>
        </p:txBody>
      </p:sp>
      <p:sp>
        <p:nvSpPr>
          <p:cNvPr id="961" name="Google Shape;961;p71"/>
          <p:cNvSpPr txBox="1">
            <a:spLocks noGrp="1"/>
          </p:cNvSpPr>
          <p:nvPr>
            <p:ph type="subTitle" idx="1"/>
          </p:nvPr>
        </p:nvSpPr>
        <p:spPr>
          <a:xfrm>
            <a:off x="706625" y="1871598"/>
            <a:ext cx="2336100" cy="7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Bagaimana status pernikahan nasabah tiap kategori umur?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962" name="Google Shape;962;p71"/>
          <p:cNvSpPr txBox="1">
            <a:spLocks noGrp="1"/>
          </p:cNvSpPr>
          <p:nvPr>
            <p:ph type="subTitle" idx="2"/>
          </p:nvPr>
        </p:nvSpPr>
        <p:spPr>
          <a:xfrm>
            <a:off x="3403950" y="1871598"/>
            <a:ext cx="2613392" cy="7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Apa penyebab nasabah yang belum menikah memiliki </a:t>
            </a:r>
            <a:r>
              <a:rPr lang="en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conversion</a:t>
            </a: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rate</a:t>
            </a: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 tinggi?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963" name="Google Shape;963;p71"/>
          <p:cNvSpPr txBox="1">
            <a:spLocks noGrp="1"/>
          </p:cNvSpPr>
          <p:nvPr>
            <p:ph type="subTitle" idx="3"/>
          </p:nvPr>
        </p:nvSpPr>
        <p:spPr>
          <a:xfrm>
            <a:off x="6094675" y="2642780"/>
            <a:ext cx="2336100" cy="7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Apa penyebab nasabah kelompok umur 61+ memiliki </a:t>
            </a:r>
            <a:r>
              <a:rPr lang="en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conversion rate</a:t>
            </a: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 paling tinggi meski sudah banyak yang menikah?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964" name="Google Shape;964;p71"/>
          <p:cNvSpPr txBox="1">
            <a:spLocks noGrp="1"/>
          </p:cNvSpPr>
          <p:nvPr>
            <p:ph type="subTitle" idx="4"/>
          </p:nvPr>
        </p:nvSpPr>
        <p:spPr>
          <a:xfrm>
            <a:off x="706624" y="3387969"/>
            <a:ext cx="2493775" cy="7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Apa penyebab nasabah yang sudah pensiun dan bekerja di-</a:t>
            </a:r>
            <a:r>
              <a:rPr lang="en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level</a:t>
            </a: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management</a:t>
            </a: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 memiliki </a:t>
            </a:r>
            <a:r>
              <a:rPr lang="en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conversion</a:t>
            </a: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 </a:t>
            </a:r>
            <a:r>
              <a:rPr lang="en" i="1" dirty="0">
                <a:latin typeface="Open Sans" pitchFamily="2" charset="0"/>
                <a:ea typeface="Open Sans" pitchFamily="2" charset="0"/>
                <a:cs typeface="Open Sans" pitchFamily="2" charset="0"/>
              </a:rPr>
              <a:t>rate </a:t>
            </a: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yang tinggi?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965" name="Google Shape;965;p71"/>
          <p:cNvSpPr txBox="1">
            <a:spLocks noGrp="1"/>
          </p:cNvSpPr>
          <p:nvPr>
            <p:ph type="subTitle" idx="5"/>
          </p:nvPr>
        </p:nvSpPr>
        <p:spPr>
          <a:xfrm>
            <a:off x="3403950" y="3387969"/>
            <a:ext cx="2493774" cy="764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>
                <a:latin typeface="Open Sans" pitchFamily="2" charset="0"/>
                <a:ea typeface="Open Sans" pitchFamily="2" charset="0"/>
                <a:cs typeface="Open Sans" pitchFamily="2" charset="0"/>
              </a:rPr>
              <a:t>Apa mayoritas pekerjaan nasabah kelompok umur 61+ dan kelompok umur 21-30?</a:t>
            </a:r>
            <a:endParaRPr dirty="0">
              <a:latin typeface="Open Sans" pitchFamily="2" charset="0"/>
              <a:ea typeface="Open Sans" pitchFamily="2" charset="0"/>
              <a:cs typeface="Open Sans" pitchFamily="2" charset="0"/>
            </a:endParaRPr>
          </a:p>
        </p:txBody>
      </p:sp>
      <p:sp>
        <p:nvSpPr>
          <p:cNvPr id="967" name="Google Shape;967;p71"/>
          <p:cNvSpPr txBox="1">
            <a:spLocks noGrp="1"/>
          </p:cNvSpPr>
          <p:nvPr>
            <p:ph type="subTitle" idx="7"/>
          </p:nvPr>
        </p:nvSpPr>
        <p:spPr>
          <a:xfrm>
            <a:off x="706625" y="1461104"/>
            <a:ext cx="2336100" cy="40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1</a:t>
            </a:r>
            <a:endParaRPr dirty="0"/>
          </a:p>
        </p:txBody>
      </p:sp>
      <p:sp>
        <p:nvSpPr>
          <p:cNvPr id="968" name="Google Shape;968;p71"/>
          <p:cNvSpPr txBox="1">
            <a:spLocks noGrp="1"/>
          </p:cNvSpPr>
          <p:nvPr>
            <p:ph type="subTitle" idx="8"/>
          </p:nvPr>
        </p:nvSpPr>
        <p:spPr>
          <a:xfrm>
            <a:off x="3403950" y="1461104"/>
            <a:ext cx="2336100" cy="40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2</a:t>
            </a:r>
            <a:endParaRPr dirty="0"/>
          </a:p>
        </p:txBody>
      </p:sp>
      <p:sp>
        <p:nvSpPr>
          <p:cNvPr id="969" name="Google Shape;969;p71"/>
          <p:cNvSpPr txBox="1">
            <a:spLocks noGrp="1"/>
          </p:cNvSpPr>
          <p:nvPr>
            <p:ph type="subTitle" idx="9"/>
          </p:nvPr>
        </p:nvSpPr>
        <p:spPr>
          <a:xfrm>
            <a:off x="6094675" y="2232286"/>
            <a:ext cx="2336100" cy="40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3</a:t>
            </a:r>
            <a:endParaRPr dirty="0"/>
          </a:p>
        </p:txBody>
      </p:sp>
      <p:sp>
        <p:nvSpPr>
          <p:cNvPr id="970" name="Google Shape;970;p71"/>
          <p:cNvSpPr txBox="1">
            <a:spLocks noGrp="1"/>
          </p:cNvSpPr>
          <p:nvPr>
            <p:ph type="subTitle" idx="13"/>
          </p:nvPr>
        </p:nvSpPr>
        <p:spPr>
          <a:xfrm>
            <a:off x="706625" y="2975471"/>
            <a:ext cx="2336100" cy="40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4</a:t>
            </a:r>
            <a:endParaRPr dirty="0"/>
          </a:p>
        </p:txBody>
      </p:sp>
      <p:sp>
        <p:nvSpPr>
          <p:cNvPr id="971" name="Google Shape;971;p71"/>
          <p:cNvSpPr txBox="1">
            <a:spLocks noGrp="1"/>
          </p:cNvSpPr>
          <p:nvPr>
            <p:ph type="subTitle" idx="14"/>
          </p:nvPr>
        </p:nvSpPr>
        <p:spPr>
          <a:xfrm>
            <a:off x="3403950" y="2975471"/>
            <a:ext cx="2336100" cy="409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5</a:t>
            </a:r>
            <a:endParaRPr dirty="0"/>
          </a:p>
        </p:txBody>
      </p:sp>
      <p:pic>
        <p:nvPicPr>
          <p:cNvPr id="973" name="Google Shape;973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24675" y="-15415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4" name="Google Shape;974;p7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542416" y="185050"/>
            <a:ext cx="1000659" cy="51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5" name="Google Shape;975;p71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982553" y="896624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6" name="Google Shape;976;p71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887441" y="859859"/>
            <a:ext cx="875027" cy="892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977" name="Google Shape;977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061025" y="4005025"/>
            <a:ext cx="3571874" cy="355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2" name="Google Shape;592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559945">
            <a:off x="5545062" y="-1238250"/>
            <a:ext cx="3571873" cy="355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3" name="Google Shape;59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6850" y="-968800"/>
            <a:ext cx="3571874" cy="3555501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60"/>
          <p:cNvSpPr txBox="1">
            <a:spLocks noGrp="1"/>
          </p:cNvSpPr>
          <p:nvPr>
            <p:ph type="title"/>
          </p:nvPr>
        </p:nvSpPr>
        <p:spPr>
          <a:xfrm>
            <a:off x="2216050" y="3056551"/>
            <a:ext cx="4802674" cy="136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EXPLORATORY DATA ANALYSIS</a:t>
            </a:r>
            <a:endParaRPr dirty="0"/>
          </a:p>
        </p:txBody>
      </p:sp>
      <p:sp>
        <p:nvSpPr>
          <p:cNvPr id="595" name="Google Shape;595;p60"/>
          <p:cNvSpPr txBox="1">
            <a:spLocks noGrp="1"/>
          </p:cNvSpPr>
          <p:nvPr>
            <p:ph type="title" idx="2"/>
          </p:nvPr>
        </p:nvSpPr>
        <p:spPr>
          <a:xfrm>
            <a:off x="630300" y="3030057"/>
            <a:ext cx="1596900" cy="121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597" name="Google Shape;597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7500" y="319825"/>
            <a:ext cx="2685800" cy="2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8" name="Google Shape;598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677900">
            <a:off x="6180149" y="744217"/>
            <a:ext cx="1782850" cy="1677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599" name="Google Shape;599;p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928992">
            <a:off x="5223637" y="494513"/>
            <a:ext cx="1026100" cy="233642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6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1481272">
            <a:off x="6068873" y="693889"/>
            <a:ext cx="1001076" cy="2250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601" name="Google Shape;601;p6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61637" y="940050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2" name="Google Shape;602;p6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756875" y="1980891"/>
            <a:ext cx="704744" cy="7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57900" y="-874173"/>
            <a:ext cx="3571874" cy="3555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8" name="Google Shape;498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38484" y="376937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9" name="Google Shape;499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235200" y="-6167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5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7300" y="202150"/>
            <a:ext cx="839381" cy="80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343150" y="236080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02" name="Google Shape;502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84066" y="4024912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3" name="Google Shape;503;p5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75650" y="3686975"/>
            <a:ext cx="588600" cy="6186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CC1C546A-DF2D-4EBB-9D74-026E09BBC7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04447741"/>
              </p:ext>
            </p:extLst>
          </p:nvPr>
        </p:nvGraphicFramePr>
        <p:xfrm>
          <a:off x="1862999" y="1287038"/>
          <a:ext cx="5418003" cy="3294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60" name="Google Shape;472;p56">
            <a:extLst>
              <a:ext uri="{FF2B5EF4-FFF2-40B4-BE49-F238E27FC236}">
                <a16:creationId xmlns:a16="http://schemas.microsoft.com/office/drawing/2014/main" id="{5C451013-19A1-48F6-BFAE-0953E84397A8}"/>
              </a:ext>
            </a:extLst>
          </p:cNvPr>
          <p:cNvSpPr txBox="1">
            <a:spLocks/>
          </p:cNvSpPr>
          <p:nvPr/>
        </p:nvSpPr>
        <p:spPr>
          <a:xfrm>
            <a:off x="714900" y="514437"/>
            <a:ext cx="771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ID" sz="1800" dirty="0" err="1"/>
              <a:t>Nasabah</a:t>
            </a:r>
            <a:r>
              <a:rPr lang="en-ID" sz="1800" dirty="0"/>
              <a:t> </a:t>
            </a:r>
            <a:r>
              <a:rPr lang="en-ID" sz="1800" dirty="0" err="1"/>
              <a:t>kelompok</a:t>
            </a:r>
            <a:r>
              <a:rPr lang="en-ID" sz="1800" dirty="0"/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umur</a:t>
            </a:r>
            <a:r>
              <a:rPr lang="en-ID" sz="1800" b="1" dirty="0">
                <a:solidFill>
                  <a:schemeClr val="tx2"/>
                </a:solidFill>
              </a:rPr>
              <a:t> 61+ dan 21-30 </a:t>
            </a:r>
            <a:r>
              <a:rPr lang="en-ID" sz="1800" dirty="0" err="1"/>
              <a:t>adalah</a:t>
            </a:r>
            <a:r>
              <a:rPr lang="en-ID" sz="1800" dirty="0"/>
              <a:t> </a:t>
            </a:r>
            <a:r>
              <a:rPr lang="en-ID" sz="1800" dirty="0" err="1"/>
              <a:t>nasabah</a:t>
            </a:r>
            <a:r>
              <a:rPr lang="en-ID" sz="1800" dirty="0"/>
              <a:t> yang </a:t>
            </a:r>
            <a:r>
              <a:rPr lang="en-ID" sz="1800" b="1" dirty="0" err="1">
                <a:solidFill>
                  <a:schemeClr val="tx2"/>
                </a:solidFill>
              </a:rPr>
              <a:t>cenderung</a:t>
            </a:r>
            <a:r>
              <a:rPr lang="en-ID" sz="1800" b="1" dirty="0">
                <a:solidFill>
                  <a:schemeClr val="tx2"/>
                </a:solidFill>
              </a:rPr>
              <a:t> </a:t>
            </a:r>
            <a:r>
              <a:rPr lang="en-ID" sz="1800" b="1" i="1" dirty="0">
                <a:solidFill>
                  <a:schemeClr val="tx2"/>
                </a:solidFill>
              </a:rPr>
              <a:t>subscribe</a:t>
            </a:r>
            <a:r>
              <a:rPr lang="en-ID" sz="1800" b="1" dirty="0">
                <a:solidFill>
                  <a:schemeClr val="tx2"/>
                </a:solidFill>
              </a:rPr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deposito</a:t>
            </a:r>
            <a:r>
              <a:rPr lang="en-ID" sz="1800" b="1" dirty="0">
                <a:solidFill>
                  <a:schemeClr val="tx2"/>
                </a:solidFill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96350" y="3029925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3" name="Google Shape;40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5909" y="4251309"/>
            <a:ext cx="875027" cy="892182"/>
          </a:xfrm>
          <a:prstGeom prst="rect">
            <a:avLst/>
          </a:prstGeom>
          <a:noFill/>
          <a:ln>
            <a:noFill/>
          </a:ln>
        </p:spPr>
      </p:pic>
      <p:pic>
        <p:nvPicPr>
          <p:cNvPr id="404" name="Google Shape;404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3228" y="4608574"/>
            <a:ext cx="1344325" cy="1167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5" name="Google Shape;40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0226" y="-2203840"/>
            <a:ext cx="3571874" cy="3555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6" name="Google Shape;406;p5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77725" y="317141"/>
            <a:ext cx="704744" cy="7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7" name="Google Shape;407;p5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5703" y="-279401"/>
            <a:ext cx="1344325" cy="11673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63" name="Chart 62">
            <a:extLst>
              <a:ext uri="{FF2B5EF4-FFF2-40B4-BE49-F238E27FC236}">
                <a16:creationId xmlns:a16="http://schemas.microsoft.com/office/drawing/2014/main" id="{5BE887CA-E77F-48EB-AA6D-C46C33E491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54789326"/>
              </p:ext>
            </p:extLst>
          </p:nvPr>
        </p:nvGraphicFramePr>
        <p:xfrm>
          <a:off x="261530" y="1527258"/>
          <a:ext cx="3816147" cy="26216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25" name="Chart 24">
            <a:extLst>
              <a:ext uri="{FF2B5EF4-FFF2-40B4-BE49-F238E27FC236}">
                <a16:creationId xmlns:a16="http://schemas.microsoft.com/office/drawing/2014/main" id="{462A4749-6C85-4D81-B916-FE6DCAA81D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63222091"/>
              </p:ext>
            </p:extLst>
          </p:nvPr>
        </p:nvGraphicFramePr>
        <p:xfrm>
          <a:off x="4077678" y="1527258"/>
          <a:ext cx="4804791" cy="26216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72" name="Google Shape;472;p56">
            <a:extLst>
              <a:ext uri="{FF2B5EF4-FFF2-40B4-BE49-F238E27FC236}">
                <a16:creationId xmlns:a16="http://schemas.microsoft.com/office/drawing/2014/main" id="{CB4B43AD-3396-4F13-A778-586AB22627A3}"/>
              </a:ext>
            </a:extLst>
          </p:cNvPr>
          <p:cNvSpPr txBox="1">
            <a:spLocks/>
          </p:cNvSpPr>
          <p:nvPr/>
        </p:nvSpPr>
        <p:spPr>
          <a:xfrm>
            <a:off x="277669" y="507300"/>
            <a:ext cx="6684996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en-ID" sz="1800" dirty="0" err="1"/>
              <a:t>Semakin</a:t>
            </a:r>
            <a:r>
              <a:rPr lang="en-ID" sz="1800" dirty="0"/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bertambah</a:t>
            </a:r>
            <a:r>
              <a:rPr lang="en-ID" sz="1800" b="1" dirty="0">
                <a:solidFill>
                  <a:schemeClr val="tx2"/>
                </a:solidFill>
              </a:rPr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umur</a:t>
            </a:r>
            <a:r>
              <a:rPr lang="en-ID" sz="1800" dirty="0"/>
              <a:t>, </a:t>
            </a:r>
            <a:r>
              <a:rPr lang="en-ID" sz="1800" dirty="0" err="1"/>
              <a:t>semakin</a:t>
            </a:r>
            <a:r>
              <a:rPr lang="en-ID" sz="1800" dirty="0"/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banyak</a:t>
            </a:r>
            <a:r>
              <a:rPr lang="en-ID" sz="1800" b="1" dirty="0">
                <a:solidFill>
                  <a:schemeClr val="tx2"/>
                </a:solidFill>
              </a:rPr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nasabah</a:t>
            </a:r>
            <a:r>
              <a:rPr lang="en-ID" sz="1800" b="1" dirty="0">
                <a:solidFill>
                  <a:schemeClr val="tx2"/>
                </a:solidFill>
              </a:rPr>
              <a:t> yang </a:t>
            </a:r>
            <a:r>
              <a:rPr lang="en-ID" sz="1800" b="1" dirty="0" err="1">
                <a:solidFill>
                  <a:schemeClr val="tx2"/>
                </a:solidFill>
              </a:rPr>
              <a:t>sudah</a:t>
            </a:r>
            <a:r>
              <a:rPr lang="en-ID" sz="1800" b="1" dirty="0">
                <a:solidFill>
                  <a:schemeClr val="tx2"/>
                </a:solidFill>
              </a:rPr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menikah</a:t>
            </a:r>
            <a:r>
              <a:rPr lang="en-ID" sz="1800" dirty="0"/>
              <a:t> dan </a:t>
            </a:r>
            <a:r>
              <a:rPr lang="en-ID" sz="1800" dirty="0" err="1"/>
              <a:t>semakin</a:t>
            </a:r>
            <a:r>
              <a:rPr lang="en-ID" sz="1800" dirty="0"/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sedikit</a:t>
            </a:r>
            <a:r>
              <a:rPr lang="en-ID" sz="1800" b="1" dirty="0">
                <a:solidFill>
                  <a:schemeClr val="tx2"/>
                </a:solidFill>
              </a:rPr>
              <a:t> yang </a:t>
            </a:r>
            <a:r>
              <a:rPr lang="en-ID" sz="1800" b="1" dirty="0" err="1">
                <a:solidFill>
                  <a:schemeClr val="tx2"/>
                </a:solidFill>
              </a:rPr>
              <a:t>belum</a:t>
            </a:r>
            <a:r>
              <a:rPr lang="en-ID" sz="1800" b="1" dirty="0">
                <a:solidFill>
                  <a:schemeClr val="tx2"/>
                </a:solidFill>
              </a:rPr>
              <a:t> </a:t>
            </a:r>
            <a:r>
              <a:rPr lang="en-ID" sz="1800" b="1" dirty="0" err="1">
                <a:solidFill>
                  <a:schemeClr val="tx2"/>
                </a:solidFill>
              </a:rPr>
              <a:t>menikah</a:t>
            </a:r>
            <a:r>
              <a:rPr lang="en-ID" sz="1800" b="1" dirty="0">
                <a:solidFill>
                  <a:schemeClr val="tx2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78972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540151">
            <a:off x="6828996" y="-263228"/>
            <a:ext cx="3408966" cy="1293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7125" y="-119109"/>
            <a:ext cx="704744" cy="7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46640" y="772500"/>
            <a:ext cx="839381" cy="8037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7" name="Chart 46">
            <a:extLst>
              <a:ext uri="{FF2B5EF4-FFF2-40B4-BE49-F238E27FC236}">
                <a16:creationId xmlns:a16="http://schemas.microsoft.com/office/drawing/2014/main" id="{27D5FB24-8A26-4AE2-9D4F-AA6D80F159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4016010"/>
              </p:ext>
            </p:extLst>
          </p:nvPr>
        </p:nvGraphicFramePr>
        <p:xfrm>
          <a:off x="277668" y="1470743"/>
          <a:ext cx="3801963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48" name="Google Shape;472;p56">
            <a:extLst>
              <a:ext uri="{FF2B5EF4-FFF2-40B4-BE49-F238E27FC236}">
                <a16:creationId xmlns:a16="http://schemas.microsoft.com/office/drawing/2014/main" id="{3A22A09D-0840-4A4D-856C-93ED5AAD7363}"/>
              </a:ext>
            </a:extLst>
          </p:cNvPr>
          <p:cNvSpPr txBox="1">
            <a:spLocks/>
          </p:cNvSpPr>
          <p:nvPr/>
        </p:nvSpPr>
        <p:spPr>
          <a:xfrm>
            <a:off x="277669" y="507300"/>
            <a:ext cx="771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en-US" sz="1800" b="1" dirty="0" err="1">
                <a:solidFill>
                  <a:schemeClr val="tx2"/>
                </a:solidFill>
              </a:rPr>
              <a:t>Nasabah</a:t>
            </a:r>
            <a:r>
              <a:rPr lang="en-US" sz="1800" b="1" dirty="0">
                <a:solidFill>
                  <a:schemeClr val="tx2"/>
                </a:solidFill>
              </a:rPr>
              <a:t> yang belum </a:t>
            </a:r>
            <a:r>
              <a:rPr lang="en-US" sz="1800" b="1" dirty="0" err="1">
                <a:solidFill>
                  <a:schemeClr val="tx2"/>
                </a:solidFill>
              </a:rPr>
              <a:t>menikah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dirty="0" err="1"/>
              <a:t>adalah</a:t>
            </a:r>
            <a:r>
              <a:rPr lang="en-US" sz="1800" dirty="0"/>
              <a:t> </a:t>
            </a:r>
            <a:r>
              <a:rPr lang="en-US" sz="1800" dirty="0" err="1"/>
              <a:t>nasabah</a:t>
            </a:r>
            <a:r>
              <a:rPr lang="en-US" sz="1800" dirty="0"/>
              <a:t> yang </a:t>
            </a:r>
          </a:p>
          <a:p>
            <a:pPr algn="l"/>
            <a:r>
              <a:rPr lang="en-US" sz="1800" b="1" dirty="0">
                <a:solidFill>
                  <a:schemeClr val="tx2"/>
                </a:solidFill>
              </a:rPr>
              <a:t>paling </a:t>
            </a:r>
            <a:r>
              <a:rPr lang="en-US" sz="1800" b="1" dirty="0" err="1">
                <a:solidFill>
                  <a:schemeClr val="tx2"/>
                </a:solidFill>
              </a:rPr>
              <a:t>banyak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tidak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memiliki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pinjaman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pribadi</a:t>
            </a:r>
            <a:r>
              <a:rPr lang="en-US" sz="1800" b="1" dirty="0">
                <a:solidFill>
                  <a:schemeClr val="tx2"/>
                </a:solidFill>
              </a:rPr>
              <a:t>.</a:t>
            </a:r>
            <a:endParaRPr lang="en-ID" sz="1800" b="1" dirty="0">
              <a:solidFill>
                <a:schemeClr val="tx2"/>
              </a:solidFill>
            </a:endParaRPr>
          </a:p>
        </p:txBody>
      </p:sp>
      <p:graphicFrame>
        <p:nvGraphicFramePr>
          <p:cNvPr id="49" name="Chart 48">
            <a:extLst>
              <a:ext uri="{FF2B5EF4-FFF2-40B4-BE49-F238E27FC236}">
                <a16:creationId xmlns:a16="http://schemas.microsoft.com/office/drawing/2014/main" id="{853342DB-7339-43DD-BEFD-86DCE1C5B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0913438"/>
              </p:ext>
            </p:extLst>
          </p:nvPr>
        </p:nvGraphicFramePr>
        <p:xfrm>
          <a:off x="4079631" y="1470612"/>
          <a:ext cx="4689232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4225406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5" name="Google Shape;585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2540151">
            <a:off x="6828996" y="-263228"/>
            <a:ext cx="3408966" cy="1293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86" name="Google Shape;586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87125" y="-119109"/>
            <a:ext cx="704744" cy="74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7" name="Google Shape;587;p5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46640" y="772500"/>
            <a:ext cx="839381" cy="8037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7" name="Chart 46">
            <a:extLst>
              <a:ext uri="{FF2B5EF4-FFF2-40B4-BE49-F238E27FC236}">
                <a16:creationId xmlns:a16="http://schemas.microsoft.com/office/drawing/2014/main" id="{27D5FB24-8A26-4AE2-9D4F-AA6D80F1598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4869209"/>
              </p:ext>
            </p:extLst>
          </p:nvPr>
        </p:nvGraphicFramePr>
        <p:xfrm>
          <a:off x="183860" y="1470743"/>
          <a:ext cx="3801963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48" name="Google Shape;472;p56">
            <a:extLst>
              <a:ext uri="{FF2B5EF4-FFF2-40B4-BE49-F238E27FC236}">
                <a16:creationId xmlns:a16="http://schemas.microsoft.com/office/drawing/2014/main" id="{3A22A09D-0840-4A4D-856C-93ED5AAD7363}"/>
              </a:ext>
            </a:extLst>
          </p:cNvPr>
          <p:cNvSpPr txBox="1">
            <a:spLocks/>
          </p:cNvSpPr>
          <p:nvPr/>
        </p:nvSpPr>
        <p:spPr>
          <a:xfrm>
            <a:off x="277669" y="507300"/>
            <a:ext cx="7714200" cy="5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4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Josefin Sans"/>
              <a:buNone/>
              <a:defRPr sz="3600" b="0" i="0" u="none" strike="noStrike" cap="none">
                <a:solidFill>
                  <a:schemeClr val="lt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algn="l"/>
            <a:r>
              <a:rPr lang="en-US" sz="1800" b="1" dirty="0" err="1">
                <a:solidFill>
                  <a:schemeClr val="tx2"/>
                </a:solidFill>
              </a:rPr>
              <a:t>Nasabah</a:t>
            </a:r>
            <a:r>
              <a:rPr lang="en-US" sz="1800" b="1" dirty="0">
                <a:solidFill>
                  <a:schemeClr val="tx2"/>
                </a:solidFill>
              </a:rPr>
              <a:t> yang belum </a:t>
            </a:r>
            <a:r>
              <a:rPr lang="en-US" sz="1800" b="1" dirty="0" err="1">
                <a:solidFill>
                  <a:schemeClr val="tx2"/>
                </a:solidFill>
              </a:rPr>
              <a:t>menikah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dirty="0" err="1"/>
              <a:t>adalah</a:t>
            </a:r>
            <a:r>
              <a:rPr lang="en-US" sz="1800" dirty="0"/>
              <a:t> </a:t>
            </a:r>
            <a:r>
              <a:rPr lang="en-US" sz="1800" dirty="0" err="1"/>
              <a:t>nasabah</a:t>
            </a:r>
            <a:r>
              <a:rPr lang="en-US" sz="1800" dirty="0"/>
              <a:t> yang </a:t>
            </a:r>
          </a:p>
          <a:p>
            <a:pPr algn="l"/>
            <a:r>
              <a:rPr lang="en-US" sz="1800" b="1" dirty="0">
                <a:solidFill>
                  <a:schemeClr val="tx2"/>
                </a:solidFill>
              </a:rPr>
              <a:t>paling </a:t>
            </a:r>
            <a:r>
              <a:rPr lang="en-US" sz="1800" b="1" dirty="0" err="1">
                <a:solidFill>
                  <a:schemeClr val="tx2"/>
                </a:solidFill>
              </a:rPr>
              <a:t>banyak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tidak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memiliki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cicilan</a:t>
            </a:r>
            <a:r>
              <a:rPr lang="en-US" sz="1800" b="1" dirty="0">
                <a:solidFill>
                  <a:schemeClr val="tx2"/>
                </a:solidFill>
              </a:rPr>
              <a:t> </a:t>
            </a:r>
            <a:r>
              <a:rPr lang="en-US" sz="1800" b="1" dirty="0" err="1">
                <a:solidFill>
                  <a:schemeClr val="tx2"/>
                </a:solidFill>
              </a:rPr>
              <a:t>rumah</a:t>
            </a:r>
            <a:r>
              <a:rPr lang="en-US" sz="1800" b="1" dirty="0">
                <a:solidFill>
                  <a:schemeClr val="tx2"/>
                </a:solidFill>
              </a:rPr>
              <a:t>.</a:t>
            </a:r>
            <a:endParaRPr lang="en-ID" sz="1800" b="1" dirty="0">
              <a:solidFill>
                <a:schemeClr val="tx2"/>
              </a:solidFill>
            </a:endParaRPr>
          </a:p>
        </p:txBody>
      </p:sp>
      <p:graphicFrame>
        <p:nvGraphicFramePr>
          <p:cNvPr id="49" name="Chart 48">
            <a:extLst>
              <a:ext uri="{FF2B5EF4-FFF2-40B4-BE49-F238E27FC236}">
                <a16:creationId xmlns:a16="http://schemas.microsoft.com/office/drawing/2014/main" id="{853342DB-7339-43DD-BEFD-86DCE1C5BF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4103935"/>
              </p:ext>
            </p:extLst>
          </p:nvPr>
        </p:nvGraphicFramePr>
        <p:xfrm>
          <a:off x="3985822" y="1470612"/>
          <a:ext cx="4913626" cy="3251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23447190"/>
      </p:ext>
    </p:extLst>
  </p:cSld>
  <p:clrMapOvr>
    <a:masterClrMapping/>
  </p:clrMapOvr>
</p:sld>
</file>

<file path=ppt/theme/theme1.xml><?xml version="1.0" encoding="utf-8"?>
<a:theme xmlns:a="http://schemas.openxmlformats.org/drawingml/2006/main" name="Black and Gold Pitch Deck by Slidesgo">
  <a:themeElements>
    <a:clrScheme name="Simple Light">
      <a:dk1>
        <a:srgbClr val="000000"/>
      </a:dk1>
      <a:lt1>
        <a:srgbClr val="E9C78C"/>
      </a:lt1>
      <a:dk2>
        <a:srgbClr val="FAECD3"/>
      </a:dk2>
      <a:lt2>
        <a:srgbClr val="FFFFFF"/>
      </a:lt2>
      <a:accent1>
        <a:srgbClr val="E2E2E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824</Words>
  <Application>Microsoft Office PowerPoint</Application>
  <PresentationFormat>On-screen Show (16:9)</PresentationFormat>
  <Paragraphs>231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Josefin Sans</vt:lpstr>
      <vt:lpstr>Teko</vt:lpstr>
      <vt:lpstr>Arial</vt:lpstr>
      <vt:lpstr>Fira Sans Condensed Medium</vt:lpstr>
      <vt:lpstr>Cardo</vt:lpstr>
      <vt:lpstr>Open Sans</vt:lpstr>
      <vt:lpstr>Fira Sans Extra Condensed Medium</vt:lpstr>
      <vt:lpstr>Black and Gold Pitch Deck by Slidesgo</vt:lpstr>
      <vt:lpstr>BANK MARKETING  CAMPAIGN</vt:lpstr>
      <vt:lpstr>BUSINESS PROBLEM</vt:lpstr>
      <vt:lpstr>OBJECTIVES</vt:lpstr>
      <vt:lpstr>BUSINESS QUESTIONS</vt:lpstr>
      <vt:lpstr>EXPLORATORY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PREPROCESSING</vt:lpstr>
      <vt:lpstr>DATA PREPROCESSING</vt:lpstr>
      <vt:lpstr>MODEL &amp; EVALUATION</vt:lpstr>
      <vt:lpstr>RANDOM FOREST</vt:lpstr>
      <vt:lpstr>RECOMMENDATIONS</vt:lpstr>
      <vt:lpstr>TARGET NASABAH</vt:lpstr>
      <vt:lpstr>PELAKSANAAN CAMPAIGN</vt:lpstr>
      <vt:lpstr>BUSINESS SIMULATION</vt:lpstr>
      <vt:lpstr>CONVERSION RATE CALCULATION</vt:lpstr>
      <vt:lpstr>PROFIT CALCULATION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 MARKETING  CAMPAIGN</dc:title>
  <cp:lastModifiedBy>Marina Hermaningsih</cp:lastModifiedBy>
  <cp:revision>71</cp:revision>
  <dcterms:modified xsi:type="dcterms:W3CDTF">2022-12-04T08:39:44Z</dcterms:modified>
</cp:coreProperties>
</file>